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8" r:id="rId2"/>
    <p:sldId id="334" r:id="rId3"/>
    <p:sldId id="330" r:id="rId4"/>
    <p:sldId id="332" r:id="rId5"/>
    <p:sldId id="14370" r:id="rId6"/>
    <p:sldId id="14340" r:id="rId7"/>
    <p:sldId id="14341" r:id="rId8"/>
    <p:sldId id="14342" r:id="rId9"/>
    <p:sldId id="14343" r:id="rId10"/>
    <p:sldId id="14344" r:id="rId11"/>
    <p:sldId id="14364" r:id="rId12"/>
    <p:sldId id="14350" r:id="rId13"/>
    <p:sldId id="14345" r:id="rId14"/>
    <p:sldId id="14346" r:id="rId15"/>
    <p:sldId id="14347" r:id="rId16"/>
    <p:sldId id="14348" r:id="rId17"/>
    <p:sldId id="14352" r:id="rId18"/>
    <p:sldId id="14351" r:id="rId19"/>
    <p:sldId id="14349" r:id="rId20"/>
    <p:sldId id="14353" r:id="rId21"/>
    <p:sldId id="14354" r:id="rId22"/>
    <p:sldId id="14355" r:id="rId23"/>
    <p:sldId id="14356" r:id="rId24"/>
    <p:sldId id="14357" r:id="rId25"/>
    <p:sldId id="14371" r:id="rId26"/>
    <p:sldId id="14358" r:id="rId27"/>
    <p:sldId id="14359" r:id="rId28"/>
    <p:sldId id="14360" r:id="rId29"/>
    <p:sldId id="14361" r:id="rId30"/>
    <p:sldId id="14362" r:id="rId31"/>
    <p:sldId id="14365" r:id="rId32"/>
    <p:sldId id="14363" r:id="rId33"/>
    <p:sldId id="14366" r:id="rId34"/>
    <p:sldId id="14368" r:id="rId35"/>
    <p:sldId id="14367" r:id="rId36"/>
    <p:sldId id="14369" r:id="rId37"/>
    <p:sldId id="14338" r:id="rId38"/>
    <p:sldId id="14339" r:id="rId39"/>
  </p:sldIdLst>
  <p:sldSz cx="12192000" cy="6858000"/>
  <p:notesSz cx="6858000" cy="9144000"/>
  <p:embeddedFontLst>
    <p:embeddedFont>
      <p:font typeface="Amazon Ember" panose="020B0603020204020204" pitchFamily="34" charset="0"/>
      <p:regular r:id="rId42"/>
      <p:bold r:id="rId43"/>
      <p:italic r:id="rId44"/>
      <p:boldItalic r:id="rId45"/>
    </p:embeddedFont>
    <p:embeddedFont>
      <p:font typeface="Amazon Ember Display" panose="020F0603020204020204" pitchFamily="34" charset="0"/>
      <p:regular r:id="rId46"/>
      <p:bold r:id="rId47"/>
      <p:italic r:id="rId48"/>
      <p:boldItalic r:id="rId49"/>
    </p:embeddedFont>
    <p:embeddedFont>
      <p:font typeface="Amazon Ember Heavy" panose="020B0603020204020204" pitchFamily="34" charset="0"/>
      <p:bold r:id="rId50"/>
      <p:italic r:id="rId51"/>
      <p:boldItalic r:id="rId52"/>
    </p:embeddedFont>
    <p:embeddedFont>
      <p:font typeface="Amazon Ember Light" panose="020B0403020204020204" pitchFamily="34" charset="0"/>
      <p:regular r:id="rId53"/>
      <p:italic r:id="rId54"/>
    </p:embeddedFont>
    <p:embeddedFont>
      <p:font typeface="Amazon Ember Regular" panose="020B060302020402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Lucida Console" panose="020B0609040504020204" pitchFamily="49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2" autoAdjust="0"/>
    <p:restoredTop sz="76431" autoAdjust="0"/>
  </p:normalViewPr>
  <p:slideViewPr>
    <p:cSldViewPr snapToGrid="0">
      <p:cViewPr varScale="1">
        <p:scale>
          <a:sx n="98" d="100"/>
          <a:sy n="98" d="100"/>
        </p:scale>
        <p:origin x="11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7A-E040-ABC9-FBFEDF6AC9BF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7A-E040-ABC9-FBFEDF6AC9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87A-E040-ABC9-FBFEDF6AC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75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95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77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09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34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45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7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32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0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87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91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77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71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383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932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63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70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55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357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0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8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04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2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43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2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72998-CF78-E641-92D5-30F654C2CA87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 userDrawn="1">
          <p15:clr>
            <a:srgbClr val="FBAE40"/>
          </p15:clr>
        </p15:guide>
        <p15:guide id="3" orient="horz" pos="2736" userDrawn="1">
          <p15:clr>
            <a:srgbClr val="FBAE40"/>
          </p15:clr>
        </p15:guide>
        <p15:guide id="4" orient="horz" pos="1272" userDrawn="1">
          <p15:clr>
            <a:srgbClr val="FBAE40"/>
          </p15:clr>
        </p15:guide>
        <p15:guide id="5" orient="horz" pos="172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7BCE-DF1C-9941-A12E-A31A5F71AD93}" type="datetime1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7125-4423-B043-A078-9D7E1DD2586D}" type="datetime1">
              <a:rPr lang="en-US" smtClean="0"/>
              <a:t>6/27/22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8D7861-7FF1-0946-8A82-86A7F99607C6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AE77B9-760B-8040-A41E-8B5B73F4B26D}" type="datetime1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BE89-FE1B-4E4D-90F0-7B3CCBA597B3}" type="datetime1">
              <a:rPr lang="en-US" smtClean="0"/>
              <a:t>6/27/22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66B5-5A5C-8240-98AA-260A2F078626}" type="datetime1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3CBB-035E-144E-8241-1E6656880D89}" type="datetime1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DE46FA6-622A-8E43-88F7-F7F06FFECE9A}" type="datetime1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D19F2F-2BF4-0240-9543-882EF6747C2E}" type="datetime1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101FDF5-4B64-FC43-946E-5632B56746F2}" type="datetime1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9DE7C-57E7-284B-A33E-6D0E02028338}" type="datetime1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71CFF5-8D12-D644-B3DD-B5544FAAACE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71268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2611-D82F-2A4D-A5DE-40ABD14BD6C4}" type="datetime1">
              <a:rPr lang="en-US" smtClean="0"/>
              <a:t>6/27/22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792ED2-53CD-0445-A178-89CFABCF3992}" type="datetime1">
              <a:rPr lang="en-US" smtClean="0"/>
              <a:t>6/27/22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F9AE92-BDA6-334C-B776-595ADBCC7083}" type="datetime1">
              <a:rPr lang="en-US" smtClean="0"/>
              <a:t>6/27/22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543A10-8BC2-9248-86DA-BAD08EDEBD3C}" type="datetime1">
              <a:rPr lang="en-US" smtClean="0"/>
              <a:t>6/27/22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37A7-EC66-974C-80B5-3ECED48AFACC}" type="datetime1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4736-AEEA-CA4D-A45D-F1E9AE486A50}" type="datetime1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BC9A-0A84-704A-B666-B8A1940C4579}" type="datetime1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0261-0528-3F49-90E4-ED82054FBC74}" type="datetime1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BB5261-66CB-0E42-A541-23C79B1094A5}" type="datetime1">
              <a:rPr lang="en-US" smtClean="0"/>
              <a:t>6/27/22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266F3-C1EE-CA46-BF0D-AE29EC149890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2B3D859-AEC0-B944-89C8-F47739C34C42}" type="datetime1">
              <a:rPr lang="en-US" smtClean="0"/>
              <a:t>6/27/22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EE6809A-03B0-CD49-935C-2063D4109BAB}" type="datetime1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BCD3A-D9BE-A141-AAA4-F8F1B1A5517A}" type="datetime1">
              <a:rPr lang="en-US" smtClean="0"/>
              <a:t>6/27/22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11377F-BA28-3845-97F3-53D98620ADA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3385-ECCB-FC4C-92E1-10EA3C46E2BF}" type="datetime1">
              <a:rPr lang="en-US" smtClean="0"/>
              <a:t>6/27/22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04160-7EED-0143-8593-11611B75DB2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5431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D3648-82FD-284A-95D0-A3E9C831AAD9}" type="datetime1">
              <a:rPr lang="en-US" smtClean="0"/>
              <a:t>6/27/22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C3605-0B49-A242-872F-E4822FBEAC15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33DB-8297-7947-B830-2F0CD4A12FF0}" type="datetime1">
              <a:rPr lang="en-US" smtClean="0"/>
              <a:t>6/27/22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4DBAE7-9BA8-E249-B0B7-8901FF06582F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2939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71A5-9DB9-B746-82C9-C84F63FE6CD9}" type="datetime1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3A29-887F-F94B-9F6C-3B860810E823}" type="datetime1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E6EE-993B-464E-B476-8FA80F327477}" type="datetime1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DD6E3-6305-6241-8FD1-0A44F9B285E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62937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B5018-B20C-8F46-977C-3C7AF08A2F0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81374-1A4B-634F-BDD7-1DDAC0D29E2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72133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FDEC4-0CB5-6E46-B88B-5BE4FECFA936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970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57FE8-5400-7C41-BB75-E08DC6FC8B7D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422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8BB98-DB57-6243-8C6E-FEF0FC8E56F8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03992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682E5-3952-4A4A-953C-6B52A00F086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0085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6F419-95CE-824B-8B49-E54037B3A1F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2E70C-C45C-4E46-9B05-C99C1FF6465C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6287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BCCE20-DD0D-2040-9412-B97BA2352D8F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89932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CC861-FA54-3E4C-A730-889402022BFE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9773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3FA62-6F7D-C245-94EF-CC61AE2D7055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653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83338-84FB-5148-8C2F-B3A0CAE3E9DA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88654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1A797-766E-2044-B9AC-3A309F971FEB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90687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2B8-64AD-FC43-BDB1-FE09804815CA}" type="datetime1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CE19-CEB2-0246-90AC-7E12528603B1}" type="datetime1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BC71C6-2646-9C46-BBEA-526E344D723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2458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F749D-EC2C-CF4C-B87E-B001F4B40D77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3329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C373E-6D05-E14A-9399-23E5FB999DB4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0229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D3142E2-737D-A245-A43E-D66792DD72C8}" type="datetime1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C29CE-3041-7140-9BA9-DCB3249F163A}" type="datetime1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F6604-AFFA-2144-84A8-B114434DA9D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61" r:id="rId9"/>
    <p:sldLayoutId id="2147483654" r:id="rId10"/>
    <p:sldLayoutId id="2147483662" r:id="rId11"/>
    <p:sldLayoutId id="2147483663" r:id="rId12"/>
    <p:sldLayoutId id="2147483655" r:id="rId13"/>
    <p:sldLayoutId id="2147483650" r:id="rId14"/>
    <p:sldLayoutId id="2147483664" r:id="rId15"/>
    <p:sldLayoutId id="2147483666" r:id="rId16"/>
    <p:sldLayoutId id="2147483667" r:id="rId17"/>
    <p:sldLayoutId id="2147483665" r:id="rId18"/>
    <p:sldLayoutId id="2147483668" r:id="rId19"/>
    <p:sldLayoutId id="2147483653" r:id="rId20"/>
    <p:sldLayoutId id="2147483689" r:id="rId21"/>
    <p:sldLayoutId id="2147483691" r:id="rId22"/>
    <p:sldLayoutId id="2147483690" r:id="rId23"/>
    <p:sldLayoutId id="2147483657" r:id="rId24"/>
    <p:sldLayoutId id="2147483692" r:id="rId25"/>
    <p:sldLayoutId id="2147483694" r:id="rId26"/>
    <p:sldLayoutId id="2147483693" r:id="rId27"/>
    <p:sldLayoutId id="2147483652" r:id="rId28"/>
    <p:sldLayoutId id="2147483669" r:id="rId29"/>
    <p:sldLayoutId id="2147483670" r:id="rId30"/>
    <p:sldLayoutId id="2147483673" r:id="rId31"/>
    <p:sldLayoutId id="2147483651" r:id="rId32"/>
    <p:sldLayoutId id="2147483686" r:id="rId33"/>
    <p:sldLayoutId id="2147483687" r:id="rId34"/>
    <p:sldLayoutId id="2147483688" r:id="rId35"/>
    <p:sldLayoutId id="2147483671" r:id="rId36"/>
    <p:sldLayoutId id="2147483672" r:id="rId37"/>
    <p:sldLayoutId id="2147483695" r:id="rId38"/>
    <p:sldLayoutId id="2147483674" r:id="rId39"/>
    <p:sldLayoutId id="2147483675" r:id="rId40"/>
    <p:sldLayoutId id="2147483656" r:id="rId41"/>
    <p:sldLayoutId id="2147483676" r:id="rId42"/>
    <p:sldLayoutId id="2147483696" r:id="rId43"/>
    <p:sldLayoutId id="2147483697" r:id="rId44"/>
    <p:sldLayoutId id="2147483698" r:id="rId45"/>
    <p:sldLayoutId id="2147483699" r:id="rId46"/>
    <p:sldLayoutId id="2147483700" r:id="rId47"/>
    <p:sldLayoutId id="2147483701" r:id="rId48"/>
    <p:sldLayoutId id="2147483702" r:id="rId49"/>
    <p:sldLayoutId id="2147483703" r:id="rId50"/>
    <p:sldLayoutId id="2147483704" r:id="rId51"/>
    <p:sldLayoutId id="2147483705" r:id="rId52"/>
    <p:sldLayoutId id="2147483706" r:id="rId53"/>
    <p:sldLayoutId id="2147483707" r:id="rId54"/>
    <p:sldLayoutId id="2147483708" r:id="rId55"/>
    <p:sldLayoutId id="2147483678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ksctl.io/usage/instance-selecto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tiff"/><Relationship Id="rId4" Type="http://schemas.openxmlformats.org/officeDocument/2006/relationships/image" Target="../media/image6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lucasdu@amazon.com" TargetMode="Externa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834EEE0-9BE7-355A-3B12-2EB1D1818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385637"/>
            <a:ext cx="6460999" cy="2086725"/>
          </a:xfrm>
        </p:spPr>
        <p:txBody>
          <a:bodyPr/>
          <a:lstStyle/>
          <a:p>
            <a:r>
              <a:rPr lang="en-US" dirty="0"/>
              <a:t>AWS Containers Roadshow LATAM</a:t>
            </a:r>
            <a:br>
              <a:rPr lang="en-US" dirty="0"/>
            </a:br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793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4B1AB1-0FB6-2242-BBBB-8142B764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What about interruptions?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F4406C-CE09-D74E-8424-2BEEF3ED9522}"/>
              </a:ext>
            </a:extLst>
          </p:cNvPr>
          <p:cNvCxnSpPr>
            <a:cxnSpLocks/>
          </p:cNvCxnSpPr>
          <p:nvPr/>
        </p:nvCxnSpPr>
        <p:spPr>
          <a:xfrm flipV="1">
            <a:off x="5364910" y="1777377"/>
            <a:ext cx="0" cy="4700951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CBE9E5B-6E76-2147-9F20-270DC744F020}"/>
              </a:ext>
            </a:extLst>
          </p:cNvPr>
          <p:cNvSpPr/>
          <p:nvPr/>
        </p:nvSpPr>
        <p:spPr>
          <a:xfrm>
            <a:off x="408378" y="1794614"/>
            <a:ext cx="5097488" cy="1750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67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Minimal interruptions </a:t>
            </a:r>
            <a:br>
              <a:rPr lang="en-US" sz="1867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13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Over </a:t>
            </a:r>
            <a:r>
              <a:rPr lang="en-US" sz="2133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95% </a:t>
            </a:r>
            <a:r>
              <a:rPr lang="en-US" sz="213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the instances were not interrupted in the last 3 months</a:t>
            </a:r>
          </a:p>
          <a:p>
            <a:pPr algn="ctr"/>
            <a:endParaRPr lang="en-US" sz="3840" dirty="0"/>
          </a:p>
        </p:txBody>
      </p:sp>
      <p:grpSp>
        <p:nvGrpSpPr>
          <p:cNvPr id="7" name="Graphic 14">
            <a:extLst>
              <a:ext uri="{FF2B5EF4-FFF2-40B4-BE49-F238E27FC236}">
                <a16:creationId xmlns:a16="http://schemas.microsoft.com/office/drawing/2014/main" id="{AD8D0E34-1EA5-8941-BF17-EB8B2F03B2BF}"/>
              </a:ext>
            </a:extLst>
          </p:cNvPr>
          <p:cNvGrpSpPr/>
          <p:nvPr/>
        </p:nvGrpSpPr>
        <p:grpSpPr>
          <a:xfrm>
            <a:off x="5620021" y="3541979"/>
            <a:ext cx="1831696" cy="1002372"/>
            <a:chOff x="543152" y="1283834"/>
            <a:chExt cx="1670277" cy="914037"/>
          </a:xfrm>
        </p:grpSpPr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id="{8385F788-8B69-424F-93AF-F02313889CC9}"/>
                </a:ext>
              </a:extLst>
            </p:cNvPr>
            <p:cNvSpPr/>
            <p:nvPr/>
          </p:nvSpPr>
          <p:spPr>
            <a:xfrm>
              <a:off x="1811193" y="1746509"/>
              <a:ext cx="333460" cy="8932"/>
            </a:xfrm>
            <a:custGeom>
              <a:avLst/>
              <a:gdLst>
                <a:gd name="connsiteX0" fmla="*/ 329292 w 333459"/>
                <a:gd name="connsiteY0" fmla="*/ 4466 h 8931"/>
                <a:gd name="connsiteX1" fmla="*/ 4466 w 333459"/>
                <a:gd name="connsiteY1" fmla="*/ 4466 h 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459" h="8931">
                  <a:moveTo>
                    <a:pt x="329292" y="4466"/>
                  </a:moveTo>
                  <a:lnTo>
                    <a:pt x="4466" y="4466"/>
                  </a:lnTo>
                </a:path>
              </a:pathLst>
            </a:custGeom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id="{7F2BB811-1359-DB40-9E76-86027D3A6BD9}"/>
                </a:ext>
              </a:extLst>
            </p:cNvPr>
            <p:cNvSpPr/>
            <p:nvPr/>
          </p:nvSpPr>
          <p:spPr>
            <a:xfrm>
              <a:off x="1884137" y="1371069"/>
              <a:ext cx="151843" cy="738375"/>
            </a:xfrm>
            <a:custGeom>
              <a:avLst/>
              <a:gdLst>
                <a:gd name="connsiteX0" fmla="*/ 4466 w 151843"/>
                <a:gd name="connsiteY0" fmla="*/ 735993 h 738375"/>
                <a:gd name="connsiteX1" fmla="*/ 149462 w 151843"/>
                <a:gd name="connsiteY1" fmla="*/ 735993 h 738375"/>
                <a:gd name="connsiteX2" fmla="*/ 149462 w 151843"/>
                <a:gd name="connsiteY2" fmla="*/ 4466 h 738375"/>
                <a:gd name="connsiteX3" fmla="*/ 4466 w 151843"/>
                <a:gd name="connsiteY3" fmla="*/ 4466 h 7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843" h="738375">
                  <a:moveTo>
                    <a:pt x="4466" y="735993"/>
                  </a:moveTo>
                  <a:lnTo>
                    <a:pt x="149462" y="735993"/>
                  </a:lnTo>
                  <a:lnTo>
                    <a:pt x="149462" y="4466"/>
                  </a:lnTo>
                  <a:lnTo>
                    <a:pt x="4466" y="4466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AFDEC98A-C2FA-8D43-87E8-CEB0D8B884D6}"/>
                </a:ext>
              </a:extLst>
            </p:cNvPr>
            <p:cNvSpPr/>
            <p:nvPr/>
          </p:nvSpPr>
          <p:spPr>
            <a:xfrm>
              <a:off x="612821" y="1727157"/>
              <a:ext cx="333460" cy="8932"/>
            </a:xfrm>
            <a:custGeom>
              <a:avLst/>
              <a:gdLst>
                <a:gd name="connsiteX0" fmla="*/ 4466 w 333459"/>
                <a:gd name="connsiteY0" fmla="*/ 4466 h 8931"/>
                <a:gd name="connsiteX1" fmla="*/ 329292 w 333459"/>
                <a:gd name="connsiteY1" fmla="*/ 4466 h 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459" h="8931">
                  <a:moveTo>
                    <a:pt x="4466" y="4466"/>
                  </a:moveTo>
                  <a:lnTo>
                    <a:pt x="329292" y="4466"/>
                  </a:lnTo>
                </a:path>
              </a:pathLst>
            </a:custGeom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FED6135A-4DA2-BB4E-AF81-A7FA04F32D06}"/>
                </a:ext>
              </a:extLst>
            </p:cNvPr>
            <p:cNvSpPr/>
            <p:nvPr/>
          </p:nvSpPr>
          <p:spPr>
            <a:xfrm>
              <a:off x="719707" y="1371069"/>
              <a:ext cx="151843" cy="738375"/>
            </a:xfrm>
            <a:custGeom>
              <a:avLst/>
              <a:gdLst>
                <a:gd name="connsiteX0" fmla="*/ 149462 w 151843"/>
                <a:gd name="connsiteY0" fmla="*/ 4466 h 738375"/>
                <a:gd name="connsiteX1" fmla="*/ 4466 w 151843"/>
                <a:gd name="connsiteY1" fmla="*/ 4466 h 738375"/>
                <a:gd name="connsiteX2" fmla="*/ 4466 w 151843"/>
                <a:gd name="connsiteY2" fmla="*/ 735993 h 738375"/>
                <a:gd name="connsiteX3" fmla="*/ 149462 w 151843"/>
                <a:gd name="connsiteY3" fmla="*/ 735993 h 7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843" h="738375">
                  <a:moveTo>
                    <a:pt x="149462" y="4466"/>
                  </a:moveTo>
                  <a:lnTo>
                    <a:pt x="4466" y="4466"/>
                  </a:lnTo>
                  <a:lnTo>
                    <a:pt x="4466" y="735993"/>
                  </a:lnTo>
                  <a:lnTo>
                    <a:pt x="149462" y="735993"/>
                  </a:ln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2" name="Freeform: Shape 20">
              <a:extLst>
                <a:ext uri="{FF2B5EF4-FFF2-40B4-BE49-F238E27FC236}">
                  <a16:creationId xmlns:a16="http://schemas.microsoft.com/office/drawing/2014/main" id="{6D458E60-23FD-D441-A6A2-25A61C0AF869}"/>
                </a:ext>
              </a:extLst>
            </p:cNvPr>
            <p:cNvSpPr/>
            <p:nvPr/>
          </p:nvSpPr>
          <p:spPr>
            <a:xfrm>
              <a:off x="1276168" y="1637837"/>
              <a:ext cx="205435" cy="205435"/>
            </a:xfrm>
            <a:custGeom>
              <a:avLst/>
              <a:gdLst>
                <a:gd name="connsiteX0" fmla="*/ 202160 w 205435"/>
                <a:gd name="connsiteY0" fmla="*/ 103313 h 205435"/>
                <a:gd name="connsiteX1" fmla="*/ 103313 w 205435"/>
                <a:gd name="connsiteY1" fmla="*/ 202160 h 205435"/>
                <a:gd name="connsiteX2" fmla="*/ 4466 w 205435"/>
                <a:gd name="connsiteY2" fmla="*/ 103313 h 205435"/>
                <a:gd name="connsiteX3" fmla="*/ 103313 w 205435"/>
                <a:gd name="connsiteY3" fmla="*/ 4466 h 205435"/>
                <a:gd name="connsiteX4" fmla="*/ 202160 w 205435"/>
                <a:gd name="connsiteY4" fmla="*/ 103313 h 20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435" h="205435">
                  <a:moveTo>
                    <a:pt x="202160" y="103313"/>
                  </a:moveTo>
                  <a:cubicBezTo>
                    <a:pt x="202160" y="157905"/>
                    <a:pt x="157905" y="202160"/>
                    <a:pt x="103313" y="202160"/>
                  </a:cubicBezTo>
                  <a:cubicBezTo>
                    <a:pt x="48721" y="202160"/>
                    <a:pt x="4466" y="157905"/>
                    <a:pt x="4466" y="103313"/>
                  </a:cubicBezTo>
                  <a:cubicBezTo>
                    <a:pt x="4466" y="48721"/>
                    <a:pt x="48721" y="4466"/>
                    <a:pt x="103313" y="4466"/>
                  </a:cubicBezTo>
                  <a:cubicBezTo>
                    <a:pt x="157905" y="4466"/>
                    <a:pt x="202160" y="48721"/>
                    <a:pt x="202160" y="103313"/>
                  </a:cubicBezTo>
                  <a:close/>
                </a:path>
              </a:pathLst>
            </a:custGeom>
            <a:noFill/>
            <a:ln w="22225" cap="flat">
              <a:solidFill>
                <a:srgbClr val="EE912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DEBDAA0-A0E5-5C45-8578-7C0FA1332363}"/>
                </a:ext>
              </a:extLst>
            </p:cNvPr>
            <p:cNvSpPr/>
            <p:nvPr/>
          </p:nvSpPr>
          <p:spPr>
            <a:xfrm>
              <a:off x="1021607" y="1663740"/>
              <a:ext cx="154821" cy="154821"/>
            </a:xfrm>
            <a:custGeom>
              <a:avLst/>
              <a:gdLst>
                <a:gd name="connsiteX0" fmla="*/ 152737 w 154820"/>
                <a:gd name="connsiteY0" fmla="*/ 78601 h 154820"/>
                <a:gd name="connsiteX1" fmla="*/ 78601 w 154820"/>
                <a:gd name="connsiteY1" fmla="*/ 152736 h 154820"/>
                <a:gd name="connsiteX2" fmla="*/ 4466 w 154820"/>
                <a:gd name="connsiteY2" fmla="*/ 78601 h 154820"/>
                <a:gd name="connsiteX3" fmla="*/ 78601 w 154820"/>
                <a:gd name="connsiteY3" fmla="*/ 4466 h 154820"/>
                <a:gd name="connsiteX4" fmla="*/ 152737 w 154820"/>
                <a:gd name="connsiteY4" fmla="*/ 78601 h 1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820" h="154820">
                  <a:moveTo>
                    <a:pt x="152737" y="78601"/>
                  </a:moveTo>
                  <a:cubicBezTo>
                    <a:pt x="152737" y="119545"/>
                    <a:pt x="119545" y="152736"/>
                    <a:pt x="78601" y="152736"/>
                  </a:cubicBezTo>
                  <a:cubicBezTo>
                    <a:pt x="37657" y="152736"/>
                    <a:pt x="4466" y="119545"/>
                    <a:pt x="4466" y="78601"/>
                  </a:cubicBezTo>
                  <a:cubicBezTo>
                    <a:pt x="4466" y="37657"/>
                    <a:pt x="37658" y="4466"/>
                    <a:pt x="78601" y="4466"/>
                  </a:cubicBezTo>
                  <a:cubicBezTo>
                    <a:pt x="119545" y="4466"/>
                    <a:pt x="152737" y="37658"/>
                    <a:pt x="152737" y="78601"/>
                  </a:cubicBezTo>
                  <a:close/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4" name="Freeform: Shape 22">
              <a:extLst>
                <a:ext uri="{FF2B5EF4-FFF2-40B4-BE49-F238E27FC236}">
                  <a16:creationId xmlns:a16="http://schemas.microsoft.com/office/drawing/2014/main" id="{78A9C8CA-D999-2B4B-BCA8-2E8EE9F3964C}"/>
                </a:ext>
              </a:extLst>
            </p:cNvPr>
            <p:cNvSpPr/>
            <p:nvPr/>
          </p:nvSpPr>
          <p:spPr>
            <a:xfrm>
              <a:off x="1578962" y="1663740"/>
              <a:ext cx="154821" cy="154821"/>
            </a:xfrm>
            <a:custGeom>
              <a:avLst/>
              <a:gdLst>
                <a:gd name="connsiteX0" fmla="*/ 152737 w 154820"/>
                <a:gd name="connsiteY0" fmla="*/ 78601 h 154820"/>
                <a:gd name="connsiteX1" fmla="*/ 78601 w 154820"/>
                <a:gd name="connsiteY1" fmla="*/ 152736 h 154820"/>
                <a:gd name="connsiteX2" fmla="*/ 4466 w 154820"/>
                <a:gd name="connsiteY2" fmla="*/ 78601 h 154820"/>
                <a:gd name="connsiteX3" fmla="*/ 78601 w 154820"/>
                <a:gd name="connsiteY3" fmla="*/ 4466 h 154820"/>
                <a:gd name="connsiteX4" fmla="*/ 152737 w 154820"/>
                <a:gd name="connsiteY4" fmla="*/ 78601 h 15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820" h="154820">
                  <a:moveTo>
                    <a:pt x="152737" y="78601"/>
                  </a:moveTo>
                  <a:cubicBezTo>
                    <a:pt x="152737" y="119545"/>
                    <a:pt x="119545" y="152736"/>
                    <a:pt x="78601" y="152736"/>
                  </a:cubicBezTo>
                  <a:cubicBezTo>
                    <a:pt x="37658" y="152736"/>
                    <a:pt x="4466" y="119545"/>
                    <a:pt x="4466" y="78601"/>
                  </a:cubicBezTo>
                  <a:cubicBezTo>
                    <a:pt x="4466" y="37657"/>
                    <a:pt x="37658" y="4466"/>
                    <a:pt x="78601" y="4466"/>
                  </a:cubicBezTo>
                  <a:cubicBezTo>
                    <a:pt x="119545" y="4466"/>
                    <a:pt x="152737" y="37658"/>
                    <a:pt x="152737" y="78601"/>
                  </a:cubicBezTo>
                  <a:close/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5" name="Freeform: Shape 23">
              <a:extLst>
                <a:ext uri="{FF2B5EF4-FFF2-40B4-BE49-F238E27FC236}">
                  <a16:creationId xmlns:a16="http://schemas.microsoft.com/office/drawing/2014/main" id="{AD61057D-6275-2141-86E1-B39C0FDDD44D}"/>
                </a:ext>
              </a:extLst>
            </p:cNvPr>
            <p:cNvSpPr/>
            <p:nvPr/>
          </p:nvSpPr>
          <p:spPr>
            <a:xfrm>
              <a:off x="1470587" y="2029057"/>
              <a:ext cx="116116" cy="169707"/>
            </a:xfrm>
            <a:custGeom>
              <a:avLst/>
              <a:gdLst>
                <a:gd name="connsiteX0" fmla="*/ 113138 w 116115"/>
                <a:gd name="connsiteY0" fmla="*/ 166730 h 169707"/>
                <a:gd name="connsiteX1" fmla="*/ 4466 w 116115"/>
                <a:gd name="connsiteY1" fmla="*/ 113138 h 169707"/>
                <a:gd name="connsiteX2" fmla="*/ 58058 w 116115"/>
                <a:gd name="connsiteY2" fmla="*/ 4466 h 16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6115" h="169707">
                  <a:moveTo>
                    <a:pt x="113138" y="166730"/>
                  </a:moveTo>
                  <a:lnTo>
                    <a:pt x="4466" y="113138"/>
                  </a:lnTo>
                  <a:lnTo>
                    <a:pt x="58058" y="4466"/>
                  </a:ln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id="{F7D4FF1F-C599-C14C-A153-C61FB629078B}"/>
                </a:ext>
              </a:extLst>
            </p:cNvPr>
            <p:cNvSpPr/>
            <p:nvPr/>
          </p:nvSpPr>
          <p:spPr>
            <a:xfrm>
              <a:off x="1203522" y="1282345"/>
              <a:ext cx="110161" cy="172685"/>
            </a:xfrm>
            <a:custGeom>
              <a:avLst/>
              <a:gdLst>
                <a:gd name="connsiteX0" fmla="*/ 4466 w 110160"/>
                <a:gd name="connsiteY0" fmla="*/ 4466 h 172684"/>
                <a:gd name="connsiteX1" fmla="*/ 108375 w 110160"/>
                <a:gd name="connsiteY1" fmla="*/ 66990 h 172684"/>
                <a:gd name="connsiteX2" fmla="*/ 45851 w 110160"/>
                <a:gd name="connsiteY2" fmla="*/ 170898 h 17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160" h="172684">
                  <a:moveTo>
                    <a:pt x="4466" y="4466"/>
                  </a:moveTo>
                  <a:lnTo>
                    <a:pt x="108375" y="66990"/>
                  </a:lnTo>
                  <a:lnTo>
                    <a:pt x="45851" y="170898"/>
                  </a:lnTo>
                </a:path>
              </a:pathLst>
            </a:custGeom>
            <a:noFill/>
            <a:ln w="22225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7" name="Freeform: Shape 25">
              <a:extLst>
                <a:ext uri="{FF2B5EF4-FFF2-40B4-BE49-F238E27FC236}">
                  <a16:creationId xmlns:a16="http://schemas.microsoft.com/office/drawing/2014/main" id="{084F2889-9C08-4749-BD55-5810F55A6A07}"/>
                </a:ext>
              </a:extLst>
            </p:cNvPr>
            <p:cNvSpPr/>
            <p:nvPr/>
          </p:nvSpPr>
          <p:spPr>
            <a:xfrm>
              <a:off x="1288375" y="1348740"/>
              <a:ext cx="20841" cy="11909"/>
            </a:xfrm>
            <a:custGeom>
              <a:avLst/>
              <a:gdLst>
                <a:gd name="connsiteX0" fmla="*/ 16971 w 20841"/>
                <a:gd name="connsiteY0" fmla="*/ 4466 h 11909"/>
                <a:gd name="connsiteX1" fmla="*/ 4466 w 20841"/>
                <a:gd name="connsiteY1" fmla="*/ 7443 h 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41" h="11909">
                  <a:moveTo>
                    <a:pt x="16971" y="4466"/>
                  </a:moveTo>
                  <a:cubicBezTo>
                    <a:pt x="12802" y="5359"/>
                    <a:pt x="8634" y="6550"/>
                    <a:pt x="4466" y="7443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8" name="Freeform: Shape 26">
              <a:extLst>
                <a:ext uri="{FF2B5EF4-FFF2-40B4-BE49-F238E27FC236}">
                  <a16:creationId xmlns:a16="http://schemas.microsoft.com/office/drawing/2014/main" id="{B5FF4BD1-407B-584E-86D8-A34C5B20E649}"/>
                </a:ext>
              </a:extLst>
            </p:cNvPr>
            <p:cNvSpPr/>
            <p:nvPr/>
          </p:nvSpPr>
          <p:spPr>
            <a:xfrm>
              <a:off x="986177" y="1848631"/>
              <a:ext cx="309641" cy="294755"/>
            </a:xfrm>
            <a:custGeom>
              <a:avLst/>
              <a:gdLst>
                <a:gd name="connsiteX0" fmla="*/ 4466 w 309641"/>
                <a:gd name="connsiteY0" fmla="*/ 4466 h 294754"/>
                <a:gd name="connsiteX1" fmla="*/ 306664 w 309641"/>
                <a:gd name="connsiteY1" fmla="*/ 291777 h 29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641" h="294754">
                  <a:moveTo>
                    <a:pt x="4466" y="4466"/>
                  </a:moveTo>
                  <a:cubicBezTo>
                    <a:pt x="43171" y="148271"/>
                    <a:pt x="160180" y="259920"/>
                    <a:pt x="306664" y="291777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19" name="Freeform: Shape 27">
              <a:extLst>
                <a:ext uri="{FF2B5EF4-FFF2-40B4-BE49-F238E27FC236}">
                  <a16:creationId xmlns:a16="http://schemas.microsoft.com/office/drawing/2014/main" id="{D63D8CC7-57B5-CA43-8639-2A1B87F74A88}"/>
                </a:ext>
              </a:extLst>
            </p:cNvPr>
            <p:cNvSpPr/>
            <p:nvPr/>
          </p:nvSpPr>
          <p:spPr>
            <a:xfrm>
              <a:off x="983200" y="1351419"/>
              <a:ext cx="312619" cy="309641"/>
            </a:xfrm>
            <a:custGeom>
              <a:avLst/>
              <a:gdLst>
                <a:gd name="connsiteX0" fmla="*/ 309939 w 312618"/>
                <a:gd name="connsiteY0" fmla="*/ 4466 h 309641"/>
                <a:gd name="connsiteX1" fmla="*/ 4466 w 312618"/>
                <a:gd name="connsiteY1" fmla="*/ 305771 h 30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2618" h="309641">
                  <a:moveTo>
                    <a:pt x="309939" y="4466"/>
                  </a:moveTo>
                  <a:cubicBezTo>
                    <a:pt x="158691" y="37514"/>
                    <a:pt x="39301" y="155416"/>
                    <a:pt x="4466" y="305771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A699C30-FE1C-3549-A66F-C67073EFEE0F}"/>
                </a:ext>
              </a:extLst>
            </p:cNvPr>
            <p:cNvSpPr/>
            <p:nvPr/>
          </p:nvSpPr>
          <p:spPr>
            <a:xfrm>
              <a:off x="1288375" y="2135645"/>
              <a:ext cx="20841" cy="11909"/>
            </a:xfrm>
            <a:custGeom>
              <a:avLst/>
              <a:gdLst>
                <a:gd name="connsiteX0" fmla="*/ 16971 w 20841"/>
                <a:gd name="connsiteY0" fmla="*/ 7443 h 11909"/>
                <a:gd name="connsiteX1" fmla="*/ 4466 w 20841"/>
                <a:gd name="connsiteY1" fmla="*/ 4466 h 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41" h="11909">
                  <a:moveTo>
                    <a:pt x="16971" y="7443"/>
                  </a:moveTo>
                  <a:cubicBezTo>
                    <a:pt x="12802" y="6550"/>
                    <a:pt x="8634" y="5359"/>
                    <a:pt x="4466" y="4466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21" name="Freeform: Shape 29">
              <a:extLst>
                <a:ext uri="{FF2B5EF4-FFF2-40B4-BE49-F238E27FC236}">
                  <a16:creationId xmlns:a16="http://schemas.microsoft.com/office/drawing/2014/main" id="{78F95F5C-5EF9-9B45-8F63-E5A3BB536F88}"/>
                </a:ext>
              </a:extLst>
            </p:cNvPr>
            <p:cNvSpPr/>
            <p:nvPr/>
          </p:nvSpPr>
          <p:spPr>
            <a:xfrm>
              <a:off x="1484283" y="1357374"/>
              <a:ext cx="288800" cy="303687"/>
            </a:xfrm>
            <a:custGeom>
              <a:avLst/>
              <a:gdLst>
                <a:gd name="connsiteX0" fmla="*/ 4466 w 288800"/>
                <a:gd name="connsiteY0" fmla="*/ 4466 h 303686"/>
                <a:gd name="connsiteX1" fmla="*/ 285823 w 288800"/>
                <a:gd name="connsiteY1" fmla="*/ 299816 h 30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800" h="303686">
                  <a:moveTo>
                    <a:pt x="4466" y="4466"/>
                  </a:moveTo>
                  <a:cubicBezTo>
                    <a:pt x="144102" y="44064"/>
                    <a:pt x="252775" y="157500"/>
                    <a:pt x="285823" y="299816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AD0C37C0-AB17-BE4B-87E1-602DB4BACBC0}"/>
                </a:ext>
              </a:extLst>
            </p:cNvPr>
            <p:cNvSpPr/>
            <p:nvPr/>
          </p:nvSpPr>
          <p:spPr>
            <a:xfrm>
              <a:off x="1447662" y="1348740"/>
              <a:ext cx="44660" cy="14887"/>
            </a:xfrm>
            <a:custGeom>
              <a:avLst/>
              <a:gdLst>
                <a:gd name="connsiteX0" fmla="*/ 41087 w 44659"/>
                <a:gd name="connsiteY0" fmla="*/ 13100 h 14886"/>
                <a:gd name="connsiteX1" fmla="*/ 4466 w 44659"/>
                <a:gd name="connsiteY1" fmla="*/ 4466 h 14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59" h="14886">
                  <a:moveTo>
                    <a:pt x="41087" y="13100"/>
                  </a:moveTo>
                  <a:cubicBezTo>
                    <a:pt x="29178" y="9825"/>
                    <a:pt x="16971" y="6848"/>
                    <a:pt x="4466" y="4466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23" name="Freeform: Shape 31">
              <a:extLst>
                <a:ext uri="{FF2B5EF4-FFF2-40B4-BE49-F238E27FC236}">
                  <a16:creationId xmlns:a16="http://schemas.microsoft.com/office/drawing/2014/main" id="{D0B07D3F-7868-E64F-96DF-FF78778FA562}"/>
                </a:ext>
              </a:extLst>
            </p:cNvPr>
            <p:cNvSpPr/>
            <p:nvPr/>
          </p:nvSpPr>
          <p:spPr>
            <a:xfrm>
              <a:off x="1484283" y="1848631"/>
              <a:ext cx="285823" cy="288800"/>
            </a:xfrm>
            <a:custGeom>
              <a:avLst/>
              <a:gdLst>
                <a:gd name="connsiteX0" fmla="*/ 282548 w 285822"/>
                <a:gd name="connsiteY0" fmla="*/ 4466 h 288799"/>
                <a:gd name="connsiteX1" fmla="*/ 4466 w 285822"/>
                <a:gd name="connsiteY1" fmla="*/ 285823 h 28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822" h="288799">
                  <a:moveTo>
                    <a:pt x="282548" y="4466"/>
                  </a:moveTo>
                  <a:cubicBezTo>
                    <a:pt x="245927" y="140232"/>
                    <a:pt x="139636" y="247415"/>
                    <a:pt x="4466" y="285823"/>
                  </a:cubicBezTo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24" name="Freeform: Shape 32">
              <a:extLst>
                <a:ext uri="{FF2B5EF4-FFF2-40B4-BE49-F238E27FC236}">
                  <a16:creationId xmlns:a16="http://schemas.microsoft.com/office/drawing/2014/main" id="{48E05948-8143-DA4F-B97F-E5913B869EDB}"/>
                </a:ext>
              </a:extLst>
            </p:cNvPr>
            <p:cNvSpPr/>
            <p:nvPr/>
          </p:nvSpPr>
          <p:spPr>
            <a:xfrm>
              <a:off x="541663" y="1690238"/>
              <a:ext cx="80388" cy="80388"/>
            </a:xfrm>
            <a:custGeom>
              <a:avLst/>
              <a:gdLst>
                <a:gd name="connsiteX0" fmla="*/ 4466 w 80387"/>
                <a:gd name="connsiteY0" fmla="*/ 4466 h 80387"/>
                <a:gd name="connsiteX1" fmla="*/ 75922 w 80387"/>
                <a:gd name="connsiteY1" fmla="*/ 4466 h 80387"/>
                <a:gd name="connsiteX2" fmla="*/ 75922 w 80387"/>
                <a:gd name="connsiteY2" fmla="*/ 75922 h 80387"/>
                <a:gd name="connsiteX3" fmla="*/ 4466 w 80387"/>
                <a:gd name="connsiteY3" fmla="*/ 75922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87" h="80387">
                  <a:moveTo>
                    <a:pt x="4466" y="4466"/>
                  </a:moveTo>
                  <a:lnTo>
                    <a:pt x="75922" y="4466"/>
                  </a:lnTo>
                  <a:lnTo>
                    <a:pt x="75922" y="75922"/>
                  </a:lnTo>
                  <a:lnTo>
                    <a:pt x="4466" y="75922"/>
                  </a:lnTo>
                  <a:close/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id="{C06E13BF-A7FA-064E-B4D4-E783A27F488B}"/>
                </a:ext>
              </a:extLst>
            </p:cNvPr>
            <p:cNvSpPr/>
            <p:nvPr/>
          </p:nvSpPr>
          <p:spPr>
            <a:xfrm>
              <a:off x="2134530" y="1711079"/>
              <a:ext cx="80388" cy="80388"/>
            </a:xfrm>
            <a:custGeom>
              <a:avLst/>
              <a:gdLst>
                <a:gd name="connsiteX0" fmla="*/ 4466 w 80387"/>
                <a:gd name="connsiteY0" fmla="*/ 4466 h 80387"/>
                <a:gd name="connsiteX1" fmla="*/ 75922 w 80387"/>
                <a:gd name="connsiteY1" fmla="*/ 4466 h 80387"/>
                <a:gd name="connsiteX2" fmla="*/ 75922 w 80387"/>
                <a:gd name="connsiteY2" fmla="*/ 75922 h 80387"/>
                <a:gd name="connsiteX3" fmla="*/ 4466 w 80387"/>
                <a:gd name="connsiteY3" fmla="*/ 75922 h 80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87" h="80387">
                  <a:moveTo>
                    <a:pt x="4466" y="4466"/>
                  </a:moveTo>
                  <a:lnTo>
                    <a:pt x="75922" y="4466"/>
                  </a:lnTo>
                  <a:lnTo>
                    <a:pt x="75922" y="75922"/>
                  </a:lnTo>
                  <a:lnTo>
                    <a:pt x="4466" y="75922"/>
                  </a:lnTo>
                  <a:close/>
                </a:path>
              </a:pathLst>
            </a:custGeom>
            <a:noFill/>
            <a:ln w="222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</p:grp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66E066A-EA80-5E41-B124-10D8E2BB38DE}"/>
              </a:ext>
            </a:extLst>
          </p:cNvPr>
          <p:cNvGraphicFramePr/>
          <p:nvPr/>
        </p:nvGraphicFramePr>
        <p:xfrm>
          <a:off x="402006" y="2942921"/>
          <a:ext cx="5048387" cy="3365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E18ABFCE-5D08-0042-BA12-04423A0EF3DB}"/>
              </a:ext>
            </a:extLst>
          </p:cNvPr>
          <p:cNvGrpSpPr/>
          <p:nvPr/>
        </p:nvGrpSpPr>
        <p:grpSpPr>
          <a:xfrm>
            <a:off x="2178316" y="4045777"/>
            <a:ext cx="1495769" cy="1495769"/>
            <a:chOff x="1611209" y="2645987"/>
            <a:chExt cx="1121827" cy="11218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B2D97F2-91F0-1443-8E5E-AD521A6228B7}"/>
                </a:ext>
              </a:extLst>
            </p:cNvPr>
            <p:cNvGrpSpPr/>
            <p:nvPr/>
          </p:nvGrpSpPr>
          <p:grpSpPr>
            <a:xfrm>
              <a:off x="1919733" y="2858361"/>
              <a:ext cx="504778" cy="597967"/>
              <a:chOff x="3551452" y="2279875"/>
              <a:chExt cx="515942" cy="611192"/>
            </a:xfrm>
          </p:grpSpPr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C9D316FE-7B3B-C14D-BB73-91796BAE3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706" y="2537628"/>
                <a:ext cx="411425" cy="353439"/>
              </a:xfrm>
              <a:custGeom>
                <a:avLst/>
                <a:gdLst>
                  <a:gd name="T0" fmla="*/ 48 w 108"/>
                  <a:gd name="T1" fmla="*/ 4 h 93"/>
                  <a:gd name="T2" fmla="*/ 3 w 108"/>
                  <a:gd name="T3" fmla="*/ 83 h 93"/>
                  <a:gd name="T4" fmla="*/ 9 w 108"/>
                  <a:gd name="T5" fmla="*/ 93 h 93"/>
                  <a:gd name="T6" fmla="*/ 99 w 108"/>
                  <a:gd name="T7" fmla="*/ 93 h 93"/>
                  <a:gd name="T8" fmla="*/ 105 w 108"/>
                  <a:gd name="T9" fmla="*/ 83 h 93"/>
                  <a:gd name="T10" fmla="*/ 60 w 108"/>
                  <a:gd name="T11" fmla="*/ 4 h 93"/>
                  <a:gd name="T12" fmla="*/ 48 w 108"/>
                  <a:gd name="T1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93">
                    <a:moveTo>
                      <a:pt x="48" y="4"/>
                    </a:moveTo>
                    <a:cubicBezTo>
                      <a:pt x="3" y="83"/>
                      <a:pt x="3" y="83"/>
                      <a:pt x="3" y="83"/>
                    </a:cubicBezTo>
                    <a:cubicBezTo>
                      <a:pt x="0" y="87"/>
                      <a:pt x="4" y="93"/>
                      <a:pt x="9" y="93"/>
                    </a:cubicBezTo>
                    <a:cubicBezTo>
                      <a:pt x="99" y="93"/>
                      <a:pt x="99" y="93"/>
                      <a:pt x="99" y="93"/>
                    </a:cubicBezTo>
                    <a:cubicBezTo>
                      <a:pt x="104" y="93"/>
                      <a:pt x="108" y="87"/>
                      <a:pt x="105" y="8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7" y="0"/>
                      <a:pt x="51" y="0"/>
                      <a:pt x="48" y="4"/>
                    </a:cubicBezTo>
                    <a:close/>
                  </a:path>
                </a:pathLst>
              </a:custGeom>
              <a:noFill/>
              <a:ln w="19050" cap="rnd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 dirty="0"/>
              </a:p>
            </p:txBody>
          </p:sp>
          <p:sp>
            <p:nvSpPr>
              <p:cNvPr id="32" name="Rectangle 28">
                <a:extLst>
                  <a:ext uri="{FF2B5EF4-FFF2-40B4-BE49-F238E27FC236}">
                    <a16:creationId xmlns:a16="http://schemas.microsoft.com/office/drawing/2014/main" id="{52792BD0-EB2F-D94F-B7E3-0BCCD16D1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231" y="2799946"/>
                <a:ext cx="30374" cy="30374"/>
              </a:xfrm>
              <a:prstGeom prst="rect">
                <a:avLst/>
              </a:prstGeom>
              <a:solidFill>
                <a:schemeClr val="accent2"/>
              </a:solidFill>
              <a:ln w="19050" cap="rnd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 dirty="0"/>
              </a:p>
            </p:txBody>
          </p:sp>
          <p:sp>
            <p:nvSpPr>
              <p:cNvPr id="33" name="Rectangle 29">
                <a:extLst>
                  <a:ext uri="{FF2B5EF4-FFF2-40B4-BE49-F238E27FC236}">
                    <a16:creationId xmlns:a16="http://schemas.microsoft.com/office/drawing/2014/main" id="{1705E23F-2433-CB42-A0F3-F703D1FB3F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231" y="2648078"/>
                <a:ext cx="30374" cy="91121"/>
              </a:xfrm>
              <a:prstGeom prst="rect">
                <a:avLst/>
              </a:prstGeom>
              <a:solidFill>
                <a:schemeClr val="accent2"/>
              </a:solidFill>
              <a:ln w="19050" cap="rnd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3" dirty="0"/>
              </a:p>
            </p:txBody>
          </p:sp>
          <p:grpSp>
            <p:nvGrpSpPr>
              <p:cNvPr id="34" name="Group 14">
                <a:extLst>
                  <a:ext uri="{FF2B5EF4-FFF2-40B4-BE49-F238E27FC236}">
                    <a16:creationId xmlns:a16="http://schemas.microsoft.com/office/drawing/2014/main" id="{AC2CE1A8-09B1-1640-B142-65575710932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51452" y="2279875"/>
                <a:ext cx="515942" cy="258538"/>
                <a:chOff x="2654" y="1408"/>
                <a:chExt cx="455" cy="228"/>
              </a:xfrm>
            </p:grpSpPr>
            <p:sp>
              <p:nvSpPr>
                <p:cNvPr id="35" name="Freeform 19">
                  <a:extLst>
                    <a:ext uri="{FF2B5EF4-FFF2-40B4-BE49-F238E27FC236}">
                      <a16:creationId xmlns:a16="http://schemas.microsoft.com/office/drawing/2014/main" id="{7A02B46B-0AE4-924E-BFA3-E88F50D620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8" y="1493"/>
                  <a:ext cx="286" cy="143"/>
                </a:xfrm>
                <a:custGeom>
                  <a:avLst/>
                  <a:gdLst>
                    <a:gd name="T0" fmla="*/ 0 w 136"/>
                    <a:gd name="T1" fmla="*/ 68 h 68"/>
                    <a:gd name="T2" fmla="*/ 68 w 136"/>
                    <a:gd name="T3" fmla="*/ 0 h 68"/>
                    <a:gd name="T4" fmla="*/ 136 w 136"/>
                    <a:gd name="T5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6" h="68">
                      <a:moveTo>
                        <a:pt x="0" y="68"/>
                      </a:moveTo>
                      <a:cubicBezTo>
                        <a:pt x="0" y="30"/>
                        <a:pt x="30" y="0"/>
                        <a:pt x="68" y="0"/>
                      </a:cubicBezTo>
                      <a:cubicBezTo>
                        <a:pt x="106" y="0"/>
                        <a:pt x="136" y="30"/>
                        <a:pt x="136" y="68"/>
                      </a:cubicBezTo>
                    </a:path>
                  </a:pathLst>
                </a:custGeom>
                <a:noFill/>
                <a:ln w="19050" cap="rnd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 dirty="0"/>
                </a:p>
              </p:txBody>
            </p:sp>
            <p:sp>
              <p:nvSpPr>
                <p:cNvPr id="36" name="Freeform 20">
                  <a:extLst>
                    <a:ext uri="{FF2B5EF4-FFF2-40B4-BE49-F238E27FC236}">
                      <a16:creationId xmlns:a16="http://schemas.microsoft.com/office/drawing/2014/main" id="{7CC1A76E-0F72-694C-99B4-75FFACEFCF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4" y="1408"/>
                  <a:ext cx="455" cy="228"/>
                </a:xfrm>
                <a:custGeom>
                  <a:avLst/>
                  <a:gdLst>
                    <a:gd name="T0" fmla="*/ 0 w 216"/>
                    <a:gd name="T1" fmla="*/ 108 h 108"/>
                    <a:gd name="T2" fmla="*/ 108 w 216"/>
                    <a:gd name="T3" fmla="*/ 0 h 108"/>
                    <a:gd name="T4" fmla="*/ 216 w 216"/>
                    <a:gd name="T5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" h="108">
                      <a:moveTo>
                        <a:pt x="0" y="108"/>
                      </a:moveTo>
                      <a:cubicBezTo>
                        <a:pt x="0" y="48"/>
                        <a:pt x="48" y="0"/>
                        <a:pt x="108" y="0"/>
                      </a:cubicBezTo>
                      <a:cubicBezTo>
                        <a:pt x="168" y="0"/>
                        <a:pt x="216" y="48"/>
                        <a:pt x="216" y="108"/>
                      </a:cubicBezTo>
                    </a:path>
                  </a:pathLst>
                </a:custGeom>
                <a:noFill/>
                <a:ln w="19050" cap="rnd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3" dirty="0"/>
                </a:p>
              </p:txBody>
            </p:sp>
          </p:grp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E9E3968-7357-8C44-9959-0B9788169672}"/>
                </a:ext>
              </a:extLst>
            </p:cNvPr>
            <p:cNvSpPr/>
            <p:nvPr/>
          </p:nvSpPr>
          <p:spPr>
            <a:xfrm>
              <a:off x="1611209" y="2645987"/>
              <a:ext cx="1121827" cy="112182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84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DF114D-4C11-0F46-ACE6-F826B5EEFDC3}"/>
                </a:ext>
              </a:extLst>
            </p:cNvPr>
            <p:cNvCxnSpPr/>
            <p:nvPr/>
          </p:nvCxnSpPr>
          <p:spPr>
            <a:xfrm flipV="1">
              <a:off x="1775497" y="2810275"/>
              <a:ext cx="793251" cy="793251"/>
            </a:xfrm>
            <a:prstGeom prst="line">
              <a:avLst/>
            </a:prstGeom>
            <a:noFill/>
            <a:ln w="190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98D428C-3E9F-924C-A566-D197386E2D10}"/>
              </a:ext>
            </a:extLst>
          </p:cNvPr>
          <p:cNvSpPr/>
          <p:nvPr/>
        </p:nvSpPr>
        <p:spPr>
          <a:xfrm>
            <a:off x="7698762" y="1924882"/>
            <a:ext cx="3721149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work you are doing to make your applications fault-tolerant also benefits Spot</a:t>
            </a:r>
          </a:p>
        </p:txBody>
      </p:sp>
      <p:grpSp>
        <p:nvGrpSpPr>
          <p:cNvPr id="40" name="Graphic 34">
            <a:extLst>
              <a:ext uri="{FF2B5EF4-FFF2-40B4-BE49-F238E27FC236}">
                <a16:creationId xmlns:a16="http://schemas.microsoft.com/office/drawing/2014/main" id="{45C45BCF-5D81-2848-A558-88A0417F07B7}"/>
              </a:ext>
            </a:extLst>
          </p:cNvPr>
          <p:cNvGrpSpPr/>
          <p:nvPr/>
        </p:nvGrpSpPr>
        <p:grpSpPr>
          <a:xfrm>
            <a:off x="5620021" y="1441205"/>
            <a:ext cx="1676400" cy="1562100"/>
            <a:chOff x="880653" y="2965676"/>
            <a:chExt cx="1257300" cy="1171575"/>
          </a:xfrm>
        </p:grpSpPr>
        <p:sp>
          <p:nvSpPr>
            <p:cNvPr id="41" name="Freeform: Shape 36">
              <a:extLst>
                <a:ext uri="{FF2B5EF4-FFF2-40B4-BE49-F238E27FC236}">
                  <a16:creationId xmlns:a16="http://schemas.microsoft.com/office/drawing/2014/main" id="{1318552C-5846-FC4B-BC70-6DCDC3B89C82}"/>
                </a:ext>
              </a:extLst>
            </p:cNvPr>
            <p:cNvSpPr/>
            <p:nvPr/>
          </p:nvSpPr>
          <p:spPr>
            <a:xfrm>
              <a:off x="1261276" y="2960536"/>
              <a:ext cx="495300" cy="676275"/>
            </a:xfrm>
            <a:custGeom>
              <a:avLst/>
              <a:gdLst>
                <a:gd name="connsiteX0" fmla="*/ 485200 w 495300"/>
                <a:gd name="connsiteY0" fmla="*/ 250885 h 676275"/>
                <a:gd name="connsiteX1" fmla="*/ 331847 w 495300"/>
                <a:gd name="connsiteY1" fmla="*/ 618550 h 676275"/>
                <a:gd name="connsiteX2" fmla="*/ 168970 w 495300"/>
                <a:gd name="connsiteY2" fmla="*/ 618550 h 676275"/>
                <a:gd name="connsiteX3" fmla="*/ 16570 w 495300"/>
                <a:gd name="connsiteY3" fmla="*/ 250885 h 676275"/>
                <a:gd name="connsiteX4" fmla="*/ 250885 w 495300"/>
                <a:gd name="connsiteY4" fmla="*/ 16570 h 676275"/>
                <a:gd name="connsiteX5" fmla="*/ 485200 w 495300"/>
                <a:gd name="connsiteY5" fmla="*/ 250885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300" h="676275">
                  <a:moveTo>
                    <a:pt x="485200" y="250885"/>
                  </a:moveTo>
                  <a:cubicBezTo>
                    <a:pt x="485200" y="328990"/>
                    <a:pt x="399475" y="497582"/>
                    <a:pt x="331847" y="618550"/>
                  </a:cubicBezTo>
                  <a:cubicBezTo>
                    <a:pt x="296605" y="682367"/>
                    <a:pt x="204212" y="682367"/>
                    <a:pt x="168970" y="618550"/>
                  </a:cubicBezTo>
                  <a:cubicBezTo>
                    <a:pt x="101342" y="497582"/>
                    <a:pt x="16570" y="328990"/>
                    <a:pt x="16570" y="250885"/>
                  </a:cubicBezTo>
                  <a:cubicBezTo>
                    <a:pt x="16570" y="121345"/>
                    <a:pt x="121345" y="16570"/>
                    <a:pt x="250885" y="16570"/>
                  </a:cubicBezTo>
                  <a:cubicBezTo>
                    <a:pt x="380425" y="16570"/>
                    <a:pt x="485200" y="121345"/>
                    <a:pt x="485200" y="250885"/>
                  </a:cubicBezTo>
                  <a:close/>
                </a:path>
              </a:pathLst>
            </a:custGeom>
            <a:noFill/>
            <a:ln w="2209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42" name="Freeform: Shape 37">
              <a:extLst>
                <a:ext uri="{FF2B5EF4-FFF2-40B4-BE49-F238E27FC236}">
                  <a16:creationId xmlns:a16="http://schemas.microsoft.com/office/drawing/2014/main" id="{BE97E10B-3F22-B944-A67F-D6440E1D4324}"/>
                </a:ext>
              </a:extLst>
            </p:cNvPr>
            <p:cNvSpPr/>
            <p:nvPr/>
          </p:nvSpPr>
          <p:spPr>
            <a:xfrm>
              <a:off x="1455586" y="3412974"/>
              <a:ext cx="219075" cy="342900"/>
            </a:xfrm>
            <a:custGeom>
              <a:avLst/>
              <a:gdLst>
                <a:gd name="connsiteX0" fmla="*/ 16570 w 219075"/>
                <a:gd name="connsiteY0" fmla="*/ 16570 h 342900"/>
                <a:gd name="connsiteX1" fmla="*/ 16570 w 219075"/>
                <a:gd name="connsiteY1" fmla="*/ 228977 h 342900"/>
                <a:gd name="connsiteX2" fmla="*/ 122297 w 219075"/>
                <a:gd name="connsiteY2" fmla="*/ 334705 h 342900"/>
                <a:gd name="connsiteX3" fmla="*/ 122297 w 219075"/>
                <a:gd name="connsiteY3" fmla="*/ 334705 h 342900"/>
                <a:gd name="connsiteX4" fmla="*/ 206117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16570" y="16570"/>
                  </a:moveTo>
                  <a:lnTo>
                    <a:pt x="16570" y="228977"/>
                  </a:lnTo>
                  <a:cubicBezTo>
                    <a:pt x="16570" y="287080"/>
                    <a:pt x="64195" y="334705"/>
                    <a:pt x="122297" y="334705"/>
                  </a:cubicBezTo>
                  <a:lnTo>
                    <a:pt x="122297" y="334705"/>
                  </a:lnTo>
                  <a:lnTo>
                    <a:pt x="206117" y="334705"/>
                  </a:lnTo>
                </a:path>
              </a:pathLst>
            </a:custGeom>
            <a:noFill/>
            <a:ln w="22093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43" name="Freeform: Shape 38">
              <a:extLst>
                <a:ext uri="{FF2B5EF4-FFF2-40B4-BE49-F238E27FC236}">
                  <a16:creationId xmlns:a16="http://schemas.microsoft.com/office/drawing/2014/main" id="{9A7031AE-A868-A246-B312-8A76617A5B39}"/>
                </a:ext>
              </a:extLst>
            </p:cNvPr>
            <p:cNvSpPr/>
            <p:nvPr/>
          </p:nvSpPr>
          <p:spPr>
            <a:xfrm>
              <a:off x="1347953" y="3412974"/>
              <a:ext cx="219075" cy="342900"/>
            </a:xfrm>
            <a:custGeom>
              <a:avLst/>
              <a:gdLst>
                <a:gd name="connsiteX0" fmla="*/ 204212 w 219075"/>
                <a:gd name="connsiteY0" fmla="*/ 16570 h 342900"/>
                <a:gd name="connsiteX1" fmla="*/ 204212 w 219075"/>
                <a:gd name="connsiteY1" fmla="*/ 228977 h 342900"/>
                <a:gd name="connsiteX2" fmla="*/ 98485 w 219075"/>
                <a:gd name="connsiteY2" fmla="*/ 334705 h 342900"/>
                <a:gd name="connsiteX3" fmla="*/ 98485 w 219075"/>
                <a:gd name="connsiteY3" fmla="*/ 334705 h 342900"/>
                <a:gd name="connsiteX4" fmla="*/ 16570 w 219075"/>
                <a:gd name="connsiteY4" fmla="*/ 334705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342900">
                  <a:moveTo>
                    <a:pt x="204212" y="16570"/>
                  </a:moveTo>
                  <a:lnTo>
                    <a:pt x="204212" y="228977"/>
                  </a:lnTo>
                  <a:cubicBezTo>
                    <a:pt x="204212" y="287080"/>
                    <a:pt x="156587" y="334705"/>
                    <a:pt x="98485" y="334705"/>
                  </a:cubicBezTo>
                  <a:lnTo>
                    <a:pt x="98485" y="334705"/>
                  </a:lnTo>
                  <a:lnTo>
                    <a:pt x="16570" y="334705"/>
                  </a:lnTo>
                </a:path>
              </a:pathLst>
            </a:custGeom>
            <a:noFill/>
            <a:ln w="22093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44" name="Freeform: Shape 39">
              <a:extLst>
                <a:ext uri="{FF2B5EF4-FFF2-40B4-BE49-F238E27FC236}">
                  <a16:creationId xmlns:a16="http://schemas.microsoft.com/office/drawing/2014/main" id="{A5A39CD1-D44E-414F-81B4-A05BFA87FB8E}"/>
                </a:ext>
              </a:extLst>
            </p:cNvPr>
            <p:cNvSpPr/>
            <p:nvPr/>
          </p:nvSpPr>
          <p:spPr>
            <a:xfrm>
              <a:off x="1409892" y="3119012"/>
              <a:ext cx="200025" cy="200025"/>
            </a:xfrm>
            <a:custGeom>
              <a:avLst/>
              <a:gdLst>
                <a:gd name="connsiteX0" fmla="*/ 140349 w 200025"/>
                <a:gd name="connsiteY0" fmla="*/ 63667 h 200025"/>
                <a:gd name="connsiteX1" fmla="*/ 136506 w 200025"/>
                <a:gd name="connsiteY1" fmla="*/ 140349 h 200025"/>
                <a:gd name="connsiteX2" fmla="*/ 59823 w 200025"/>
                <a:gd name="connsiteY2" fmla="*/ 136505 h 200025"/>
                <a:gd name="connsiteX3" fmla="*/ 63667 w 200025"/>
                <a:gd name="connsiteY3" fmla="*/ 59823 h 200025"/>
                <a:gd name="connsiteX4" fmla="*/ 140349 w 200025"/>
                <a:gd name="connsiteY4" fmla="*/ 63667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40349" y="63667"/>
                  </a:moveTo>
                  <a:cubicBezTo>
                    <a:pt x="160463" y="85903"/>
                    <a:pt x="158742" y="120236"/>
                    <a:pt x="136506" y="140349"/>
                  </a:cubicBezTo>
                  <a:cubicBezTo>
                    <a:pt x="114269" y="160463"/>
                    <a:pt x="79937" y="158742"/>
                    <a:pt x="59823" y="136505"/>
                  </a:cubicBezTo>
                  <a:cubicBezTo>
                    <a:pt x="39709" y="114269"/>
                    <a:pt x="41430" y="79937"/>
                    <a:pt x="63667" y="59823"/>
                  </a:cubicBezTo>
                  <a:cubicBezTo>
                    <a:pt x="85904" y="39709"/>
                    <a:pt x="120236" y="41430"/>
                    <a:pt x="140349" y="63667"/>
                  </a:cubicBezTo>
                  <a:close/>
                </a:path>
              </a:pathLst>
            </a:custGeom>
            <a:noFill/>
            <a:ln w="22093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45" name="Freeform: Shape 40">
              <a:extLst>
                <a:ext uri="{FF2B5EF4-FFF2-40B4-BE49-F238E27FC236}">
                  <a16:creationId xmlns:a16="http://schemas.microsoft.com/office/drawing/2014/main" id="{8E80E792-52A0-4943-914B-4C503B6B970F}"/>
                </a:ext>
              </a:extLst>
            </p:cNvPr>
            <p:cNvSpPr/>
            <p:nvPr/>
          </p:nvSpPr>
          <p:spPr>
            <a:xfrm>
              <a:off x="1343191" y="3052929"/>
              <a:ext cx="323850" cy="323850"/>
            </a:xfrm>
            <a:custGeom>
              <a:avLst/>
              <a:gdLst>
                <a:gd name="connsiteX0" fmla="*/ 192782 w 323850"/>
                <a:gd name="connsiteY0" fmla="*/ 56575 h 323850"/>
                <a:gd name="connsiteX1" fmla="*/ 188020 w 323850"/>
                <a:gd name="connsiteY1" fmla="*/ 16570 h 323850"/>
                <a:gd name="connsiteX2" fmla="*/ 148015 w 323850"/>
                <a:gd name="connsiteY2" fmla="*/ 16570 h 323850"/>
                <a:gd name="connsiteX3" fmla="*/ 142300 w 323850"/>
                <a:gd name="connsiteY3" fmla="*/ 55622 h 323850"/>
                <a:gd name="connsiteX4" fmla="*/ 107057 w 323850"/>
                <a:gd name="connsiteY4" fmla="*/ 69910 h 323850"/>
                <a:gd name="connsiteX5" fmla="*/ 74672 w 323850"/>
                <a:gd name="connsiteY5" fmla="*/ 46097 h 323850"/>
                <a:gd name="connsiteX6" fmla="*/ 47050 w 323850"/>
                <a:gd name="connsiteY6" fmla="*/ 73720 h 323850"/>
                <a:gd name="connsiteX7" fmla="*/ 71815 w 323850"/>
                <a:gd name="connsiteY7" fmla="*/ 106105 h 323850"/>
                <a:gd name="connsiteX8" fmla="*/ 57527 w 323850"/>
                <a:gd name="connsiteY8" fmla="*/ 140395 h 323850"/>
                <a:gd name="connsiteX9" fmla="*/ 16570 w 323850"/>
                <a:gd name="connsiteY9" fmla="*/ 145157 h 323850"/>
                <a:gd name="connsiteX10" fmla="*/ 16570 w 323850"/>
                <a:gd name="connsiteY10" fmla="*/ 185162 h 323850"/>
                <a:gd name="connsiteX11" fmla="*/ 57527 w 323850"/>
                <a:gd name="connsiteY11" fmla="*/ 190877 h 323850"/>
                <a:gd name="connsiteX12" fmla="*/ 71815 w 323850"/>
                <a:gd name="connsiteY12" fmla="*/ 226120 h 323850"/>
                <a:gd name="connsiteX13" fmla="*/ 47050 w 323850"/>
                <a:gd name="connsiteY13" fmla="*/ 258505 h 323850"/>
                <a:gd name="connsiteX14" fmla="*/ 74672 w 323850"/>
                <a:gd name="connsiteY14" fmla="*/ 286127 h 323850"/>
                <a:gd name="connsiteX15" fmla="*/ 107057 w 323850"/>
                <a:gd name="connsiteY15" fmla="*/ 261362 h 323850"/>
                <a:gd name="connsiteX16" fmla="*/ 142300 w 323850"/>
                <a:gd name="connsiteY16" fmla="*/ 276602 h 323850"/>
                <a:gd name="connsiteX17" fmla="*/ 147062 w 323850"/>
                <a:gd name="connsiteY17" fmla="*/ 316607 h 323850"/>
                <a:gd name="connsiteX18" fmla="*/ 187067 w 323850"/>
                <a:gd name="connsiteY18" fmla="*/ 316607 h 323850"/>
                <a:gd name="connsiteX19" fmla="*/ 191830 w 323850"/>
                <a:gd name="connsiteY19" fmla="*/ 276602 h 323850"/>
                <a:gd name="connsiteX20" fmla="*/ 227072 w 323850"/>
                <a:gd name="connsiteY20" fmla="*/ 262315 h 323850"/>
                <a:gd name="connsiteX21" fmla="*/ 259457 w 323850"/>
                <a:gd name="connsiteY21" fmla="*/ 286127 h 323850"/>
                <a:gd name="connsiteX22" fmla="*/ 287080 w 323850"/>
                <a:gd name="connsiteY22" fmla="*/ 258505 h 323850"/>
                <a:gd name="connsiteX23" fmla="*/ 262315 w 323850"/>
                <a:gd name="connsiteY23" fmla="*/ 227072 h 323850"/>
                <a:gd name="connsiteX24" fmla="*/ 276602 w 323850"/>
                <a:gd name="connsiteY24" fmla="*/ 192782 h 323850"/>
                <a:gd name="connsiteX25" fmla="*/ 316607 w 323850"/>
                <a:gd name="connsiteY25" fmla="*/ 188020 h 323850"/>
                <a:gd name="connsiteX26" fmla="*/ 316607 w 323850"/>
                <a:gd name="connsiteY26" fmla="*/ 148015 h 323850"/>
                <a:gd name="connsiteX27" fmla="*/ 277555 w 323850"/>
                <a:gd name="connsiteY27" fmla="*/ 141347 h 323850"/>
                <a:gd name="connsiteX28" fmla="*/ 263267 w 323850"/>
                <a:gd name="connsiteY28" fmla="*/ 106105 h 323850"/>
                <a:gd name="connsiteX29" fmla="*/ 287080 w 323850"/>
                <a:gd name="connsiteY29" fmla="*/ 73720 h 323850"/>
                <a:gd name="connsiteX30" fmla="*/ 259457 w 323850"/>
                <a:gd name="connsiteY30" fmla="*/ 46097 h 323850"/>
                <a:gd name="connsiteX31" fmla="*/ 227072 w 323850"/>
                <a:gd name="connsiteY31" fmla="*/ 70862 h 323850"/>
                <a:gd name="connsiteX32" fmla="*/ 192782 w 323850"/>
                <a:gd name="connsiteY32" fmla="*/ 56575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3850" h="323850">
                  <a:moveTo>
                    <a:pt x="192782" y="56575"/>
                  </a:moveTo>
                  <a:lnTo>
                    <a:pt x="188020" y="16570"/>
                  </a:lnTo>
                  <a:lnTo>
                    <a:pt x="148015" y="16570"/>
                  </a:lnTo>
                  <a:lnTo>
                    <a:pt x="142300" y="55622"/>
                  </a:lnTo>
                  <a:cubicBezTo>
                    <a:pt x="129917" y="58480"/>
                    <a:pt x="117535" y="63242"/>
                    <a:pt x="107057" y="69910"/>
                  </a:cubicBezTo>
                  <a:lnTo>
                    <a:pt x="74672" y="46097"/>
                  </a:lnTo>
                  <a:lnTo>
                    <a:pt x="47050" y="73720"/>
                  </a:lnTo>
                  <a:lnTo>
                    <a:pt x="71815" y="106105"/>
                  </a:lnTo>
                  <a:cubicBezTo>
                    <a:pt x="65147" y="116582"/>
                    <a:pt x="60385" y="128012"/>
                    <a:pt x="57527" y="140395"/>
                  </a:cubicBezTo>
                  <a:lnTo>
                    <a:pt x="16570" y="145157"/>
                  </a:lnTo>
                  <a:lnTo>
                    <a:pt x="16570" y="185162"/>
                  </a:lnTo>
                  <a:lnTo>
                    <a:pt x="57527" y="190877"/>
                  </a:lnTo>
                  <a:cubicBezTo>
                    <a:pt x="60385" y="203260"/>
                    <a:pt x="65147" y="215642"/>
                    <a:pt x="71815" y="226120"/>
                  </a:cubicBezTo>
                  <a:lnTo>
                    <a:pt x="47050" y="258505"/>
                  </a:lnTo>
                  <a:lnTo>
                    <a:pt x="74672" y="286127"/>
                  </a:lnTo>
                  <a:lnTo>
                    <a:pt x="107057" y="261362"/>
                  </a:lnTo>
                  <a:cubicBezTo>
                    <a:pt x="117535" y="268030"/>
                    <a:pt x="129917" y="273745"/>
                    <a:pt x="142300" y="276602"/>
                  </a:cubicBezTo>
                  <a:lnTo>
                    <a:pt x="147062" y="316607"/>
                  </a:lnTo>
                  <a:lnTo>
                    <a:pt x="187067" y="316607"/>
                  </a:lnTo>
                  <a:lnTo>
                    <a:pt x="191830" y="276602"/>
                  </a:lnTo>
                  <a:cubicBezTo>
                    <a:pt x="204212" y="273745"/>
                    <a:pt x="216595" y="268982"/>
                    <a:pt x="227072" y="262315"/>
                  </a:cubicBezTo>
                  <a:lnTo>
                    <a:pt x="259457" y="286127"/>
                  </a:lnTo>
                  <a:lnTo>
                    <a:pt x="287080" y="258505"/>
                  </a:lnTo>
                  <a:lnTo>
                    <a:pt x="262315" y="227072"/>
                  </a:lnTo>
                  <a:cubicBezTo>
                    <a:pt x="268982" y="216595"/>
                    <a:pt x="273745" y="205165"/>
                    <a:pt x="276602" y="192782"/>
                  </a:cubicBezTo>
                  <a:lnTo>
                    <a:pt x="316607" y="188020"/>
                  </a:lnTo>
                  <a:lnTo>
                    <a:pt x="316607" y="148015"/>
                  </a:lnTo>
                  <a:lnTo>
                    <a:pt x="277555" y="141347"/>
                  </a:lnTo>
                  <a:cubicBezTo>
                    <a:pt x="274697" y="128965"/>
                    <a:pt x="269935" y="116582"/>
                    <a:pt x="263267" y="106105"/>
                  </a:cubicBezTo>
                  <a:lnTo>
                    <a:pt x="287080" y="73720"/>
                  </a:lnTo>
                  <a:lnTo>
                    <a:pt x="259457" y="46097"/>
                  </a:lnTo>
                  <a:lnTo>
                    <a:pt x="227072" y="70862"/>
                  </a:lnTo>
                  <a:cubicBezTo>
                    <a:pt x="216595" y="64195"/>
                    <a:pt x="205165" y="59432"/>
                    <a:pt x="192782" y="56575"/>
                  </a:cubicBezTo>
                  <a:close/>
                </a:path>
              </a:pathLst>
            </a:custGeom>
            <a:noFill/>
            <a:ln w="22093" cap="rnd">
              <a:solidFill>
                <a:srgbClr val="EE912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46" name="Freeform: Shape 41">
              <a:extLst>
                <a:ext uri="{FF2B5EF4-FFF2-40B4-BE49-F238E27FC236}">
                  <a16:creationId xmlns:a16="http://schemas.microsoft.com/office/drawing/2014/main" id="{2D8119A6-1CAA-BA4F-90F4-A14AC8DEB64F}"/>
                </a:ext>
              </a:extLst>
            </p:cNvPr>
            <p:cNvSpPr/>
            <p:nvPr/>
          </p:nvSpPr>
          <p:spPr>
            <a:xfrm>
              <a:off x="1701081" y="3664190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4 w 161925"/>
                <a:gd name="connsiteY2" fmla="*/ 114679 h 161925"/>
                <a:gd name="connsiteX3" fmla="*/ 55897 w 161925"/>
                <a:gd name="connsiteY3" fmla="*/ 52795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4" y="114679"/>
                  </a:cubicBezTo>
                  <a:cubicBezTo>
                    <a:pt x="36562" y="96733"/>
                    <a:pt x="37951" y="69027"/>
                    <a:pt x="55897" y="52795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47" name="Freeform: Shape 42">
              <a:extLst>
                <a:ext uri="{FF2B5EF4-FFF2-40B4-BE49-F238E27FC236}">
                  <a16:creationId xmlns:a16="http://schemas.microsoft.com/office/drawing/2014/main" id="{01DB2045-47B0-4D48-8AAF-042C768EFF21}"/>
                </a:ext>
              </a:extLst>
            </p:cNvPr>
            <p:cNvSpPr/>
            <p:nvPr/>
          </p:nvSpPr>
          <p:spPr>
            <a:xfrm>
              <a:off x="1649896" y="3612046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3471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48" name="Freeform: Shape 43">
              <a:extLst>
                <a:ext uri="{FF2B5EF4-FFF2-40B4-BE49-F238E27FC236}">
                  <a16:creationId xmlns:a16="http://schemas.microsoft.com/office/drawing/2014/main" id="{36E99347-980E-5841-B33C-10F9A3223DA7}"/>
                </a:ext>
              </a:extLst>
            </p:cNvPr>
            <p:cNvSpPr/>
            <p:nvPr/>
          </p:nvSpPr>
          <p:spPr>
            <a:xfrm>
              <a:off x="1148684" y="3664266"/>
              <a:ext cx="161925" cy="161925"/>
            </a:xfrm>
            <a:custGeom>
              <a:avLst/>
              <a:gdLst>
                <a:gd name="connsiteX0" fmla="*/ 117781 w 161925"/>
                <a:gd name="connsiteY0" fmla="*/ 55897 h 161925"/>
                <a:gd name="connsiteX1" fmla="*/ 114679 w 161925"/>
                <a:gd name="connsiteY1" fmla="*/ 117781 h 161925"/>
                <a:gd name="connsiteX2" fmla="*/ 52795 w 161925"/>
                <a:gd name="connsiteY2" fmla="*/ 114679 h 161925"/>
                <a:gd name="connsiteX3" fmla="*/ 55897 w 161925"/>
                <a:gd name="connsiteY3" fmla="*/ 52794 h 161925"/>
                <a:gd name="connsiteX4" fmla="*/ 117781 w 161925"/>
                <a:gd name="connsiteY4" fmla="*/ 5589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17781" y="55897"/>
                  </a:moveTo>
                  <a:cubicBezTo>
                    <a:pt x="134013" y="73842"/>
                    <a:pt x="132624" y="101549"/>
                    <a:pt x="114679" y="117781"/>
                  </a:cubicBezTo>
                  <a:cubicBezTo>
                    <a:pt x="96733" y="134013"/>
                    <a:pt x="69027" y="132624"/>
                    <a:pt x="52795" y="114679"/>
                  </a:cubicBezTo>
                  <a:cubicBezTo>
                    <a:pt x="36562" y="96733"/>
                    <a:pt x="37951" y="69027"/>
                    <a:pt x="55897" y="52794"/>
                  </a:cubicBezTo>
                  <a:cubicBezTo>
                    <a:pt x="73842" y="36562"/>
                    <a:pt x="101549" y="37951"/>
                    <a:pt x="117781" y="55897"/>
                  </a:cubicBezTo>
                  <a:close/>
                </a:path>
              </a:pathLst>
            </a:custGeom>
            <a:noFill/>
            <a:ln w="22093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49" name="Freeform: Shape 44">
              <a:extLst>
                <a:ext uri="{FF2B5EF4-FFF2-40B4-BE49-F238E27FC236}">
                  <a16:creationId xmlns:a16="http://schemas.microsoft.com/office/drawing/2014/main" id="{7E41BC46-F8A7-A04C-850A-6B9D4EDAC4F0}"/>
                </a:ext>
              </a:extLst>
            </p:cNvPr>
            <p:cNvSpPr/>
            <p:nvPr/>
          </p:nvSpPr>
          <p:spPr>
            <a:xfrm>
              <a:off x="1097446" y="3612046"/>
              <a:ext cx="266700" cy="266700"/>
            </a:xfrm>
            <a:custGeom>
              <a:avLst/>
              <a:gdLst>
                <a:gd name="connsiteX0" fmla="*/ 157540 w 266700"/>
                <a:gd name="connsiteY0" fmla="*/ 48955 h 266700"/>
                <a:gd name="connsiteX1" fmla="*/ 153730 w 266700"/>
                <a:gd name="connsiteY1" fmla="*/ 16570 h 266700"/>
                <a:gd name="connsiteX2" fmla="*/ 121345 w 266700"/>
                <a:gd name="connsiteY2" fmla="*/ 16570 h 266700"/>
                <a:gd name="connsiteX3" fmla="*/ 116582 w 266700"/>
                <a:gd name="connsiteY3" fmla="*/ 48955 h 266700"/>
                <a:gd name="connsiteX4" fmla="*/ 88007 w 266700"/>
                <a:gd name="connsiteY4" fmla="*/ 60385 h 266700"/>
                <a:gd name="connsiteX5" fmla="*/ 62290 w 266700"/>
                <a:gd name="connsiteY5" fmla="*/ 40382 h 266700"/>
                <a:gd name="connsiteX6" fmla="*/ 40382 w 266700"/>
                <a:gd name="connsiteY6" fmla="*/ 63242 h 266700"/>
                <a:gd name="connsiteX7" fmla="*/ 60385 w 266700"/>
                <a:gd name="connsiteY7" fmla="*/ 89912 h 266700"/>
                <a:gd name="connsiteX8" fmla="*/ 48955 w 266700"/>
                <a:gd name="connsiteY8" fmla="*/ 117535 h 266700"/>
                <a:gd name="connsiteX9" fmla="*/ 16570 w 266700"/>
                <a:gd name="connsiteY9" fmla="*/ 121345 h 266700"/>
                <a:gd name="connsiteX10" fmla="*/ 16570 w 266700"/>
                <a:gd name="connsiteY10" fmla="*/ 153730 h 266700"/>
                <a:gd name="connsiteX11" fmla="*/ 48955 w 266700"/>
                <a:gd name="connsiteY11" fmla="*/ 158492 h 266700"/>
                <a:gd name="connsiteX12" fmla="*/ 60385 w 266700"/>
                <a:gd name="connsiteY12" fmla="*/ 187067 h 266700"/>
                <a:gd name="connsiteX13" fmla="*/ 39430 w 266700"/>
                <a:gd name="connsiteY13" fmla="*/ 210880 h 266700"/>
                <a:gd name="connsiteX14" fmla="*/ 61337 w 266700"/>
                <a:gd name="connsiteY14" fmla="*/ 232787 h 266700"/>
                <a:gd name="connsiteX15" fmla="*/ 87055 w 266700"/>
                <a:gd name="connsiteY15" fmla="*/ 212785 h 266700"/>
                <a:gd name="connsiteX16" fmla="*/ 114677 w 266700"/>
                <a:gd name="connsiteY16" fmla="*/ 225167 h 266700"/>
                <a:gd name="connsiteX17" fmla="*/ 118487 w 266700"/>
                <a:gd name="connsiteY17" fmla="*/ 257552 h 266700"/>
                <a:gd name="connsiteX18" fmla="*/ 150872 w 266700"/>
                <a:gd name="connsiteY18" fmla="*/ 257552 h 266700"/>
                <a:gd name="connsiteX19" fmla="*/ 154682 w 266700"/>
                <a:gd name="connsiteY19" fmla="*/ 226120 h 266700"/>
                <a:gd name="connsiteX20" fmla="*/ 183257 w 266700"/>
                <a:gd name="connsiteY20" fmla="*/ 214690 h 266700"/>
                <a:gd name="connsiteX21" fmla="*/ 208975 w 266700"/>
                <a:gd name="connsiteY21" fmla="*/ 233740 h 266700"/>
                <a:gd name="connsiteX22" fmla="*/ 230882 w 266700"/>
                <a:gd name="connsiteY22" fmla="*/ 211832 h 266700"/>
                <a:gd name="connsiteX23" fmla="*/ 211832 w 266700"/>
                <a:gd name="connsiteY23" fmla="*/ 186115 h 266700"/>
                <a:gd name="connsiteX24" fmla="*/ 223262 w 266700"/>
                <a:gd name="connsiteY24" fmla="*/ 158492 h 266700"/>
                <a:gd name="connsiteX25" fmla="*/ 255647 w 266700"/>
                <a:gd name="connsiteY25" fmla="*/ 154682 h 266700"/>
                <a:gd name="connsiteX26" fmla="*/ 255647 w 266700"/>
                <a:gd name="connsiteY26" fmla="*/ 122297 h 266700"/>
                <a:gd name="connsiteX27" fmla="*/ 223262 w 266700"/>
                <a:gd name="connsiteY27" fmla="*/ 117535 h 266700"/>
                <a:gd name="connsiteX28" fmla="*/ 211832 w 266700"/>
                <a:gd name="connsiteY28" fmla="*/ 89912 h 266700"/>
                <a:gd name="connsiteX29" fmla="*/ 230882 w 266700"/>
                <a:gd name="connsiteY29" fmla="*/ 64195 h 266700"/>
                <a:gd name="connsiteX30" fmla="*/ 208975 w 266700"/>
                <a:gd name="connsiteY30" fmla="*/ 42287 h 266700"/>
                <a:gd name="connsiteX31" fmla="*/ 183257 w 266700"/>
                <a:gd name="connsiteY31" fmla="*/ 61337 h 266700"/>
                <a:gd name="connsiteX32" fmla="*/ 157540 w 266700"/>
                <a:gd name="connsiteY32" fmla="*/ 4895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6700" h="266700">
                  <a:moveTo>
                    <a:pt x="157540" y="48955"/>
                  </a:moveTo>
                  <a:lnTo>
                    <a:pt x="153730" y="16570"/>
                  </a:lnTo>
                  <a:lnTo>
                    <a:pt x="121345" y="16570"/>
                  </a:lnTo>
                  <a:lnTo>
                    <a:pt x="116582" y="48955"/>
                  </a:lnTo>
                  <a:cubicBezTo>
                    <a:pt x="106105" y="50860"/>
                    <a:pt x="96580" y="55622"/>
                    <a:pt x="88007" y="60385"/>
                  </a:cubicBezTo>
                  <a:lnTo>
                    <a:pt x="62290" y="40382"/>
                  </a:lnTo>
                  <a:lnTo>
                    <a:pt x="40382" y="63242"/>
                  </a:lnTo>
                  <a:lnTo>
                    <a:pt x="60385" y="89912"/>
                  </a:lnTo>
                  <a:cubicBezTo>
                    <a:pt x="54670" y="98485"/>
                    <a:pt x="50860" y="108010"/>
                    <a:pt x="48955" y="117535"/>
                  </a:cubicBezTo>
                  <a:lnTo>
                    <a:pt x="16570" y="121345"/>
                  </a:lnTo>
                  <a:lnTo>
                    <a:pt x="16570" y="153730"/>
                  </a:lnTo>
                  <a:lnTo>
                    <a:pt x="48955" y="158492"/>
                  </a:lnTo>
                  <a:cubicBezTo>
                    <a:pt x="50860" y="168970"/>
                    <a:pt x="54670" y="178495"/>
                    <a:pt x="60385" y="187067"/>
                  </a:cubicBezTo>
                  <a:lnTo>
                    <a:pt x="39430" y="210880"/>
                  </a:lnTo>
                  <a:lnTo>
                    <a:pt x="61337" y="232787"/>
                  </a:lnTo>
                  <a:lnTo>
                    <a:pt x="87055" y="212785"/>
                  </a:lnTo>
                  <a:cubicBezTo>
                    <a:pt x="95627" y="218500"/>
                    <a:pt x="105152" y="222310"/>
                    <a:pt x="114677" y="225167"/>
                  </a:cubicBezTo>
                  <a:lnTo>
                    <a:pt x="118487" y="257552"/>
                  </a:lnTo>
                  <a:lnTo>
                    <a:pt x="150872" y="257552"/>
                  </a:lnTo>
                  <a:lnTo>
                    <a:pt x="154682" y="226120"/>
                  </a:lnTo>
                  <a:cubicBezTo>
                    <a:pt x="165160" y="224215"/>
                    <a:pt x="174685" y="220405"/>
                    <a:pt x="183257" y="214690"/>
                  </a:cubicBezTo>
                  <a:lnTo>
                    <a:pt x="208975" y="233740"/>
                  </a:lnTo>
                  <a:lnTo>
                    <a:pt x="230882" y="211832"/>
                  </a:lnTo>
                  <a:lnTo>
                    <a:pt x="211832" y="186115"/>
                  </a:lnTo>
                  <a:cubicBezTo>
                    <a:pt x="217547" y="177542"/>
                    <a:pt x="221357" y="168017"/>
                    <a:pt x="223262" y="158492"/>
                  </a:cubicBezTo>
                  <a:lnTo>
                    <a:pt x="255647" y="154682"/>
                  </a:lnTo>
                  <a:lnTo>
                    <a:pt x="255647" y="122297"/>
                  </a:lnTo>
                  <a:lnTo>
                    <a:pt x="223262" y="117535"/>
                  </a:lnTo>
                  <a:cubicBezTo>
                    <a:pt x="221357" y="107057"/>
                    <a:pt x="217547" y="98485"/>
                    <a:pt x="211832" y="89912"/>
                  </a:cubicBezTo>
                  <a:lnTo>
                    <a:pt x="230882" y="64195"/>
                  </a:lnTo>
                  <a:lnTo>
                    <a:pt x="208975" y="42287"/>
                  </a:lnTo>
                  <a:lnTo>
                    <a:pt x="183257" y="61337"/>
                  </a:lnTo>
                  <a:cubicBezTo>
                    <a:pt x="176590" y="55622"/>
                    <a:pt x="167065" y="51812"/>
                    <a:pt x="157540" y="48955"/>
                  </a:cubicBezTo>
                  <a:close/>
                </a:path>
              </a:pathLst>
            </a:custGeom>
            <a:noFill/>
            <a:ln w="22093" cap="rnd">
              <a:solidFill>
                <a:srgbClr val="7030A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50" name="Freeform: Shape 45">
              <a:extLst>
                <a:ext uri="{FF2B5EF4-FFF2-40B4-BE49-F238E27FC236}">
                  <a16:creationId xmlns:a16="http://schemas.microsoft.com/office/drawing/2014/main" id="{2CF7AECC-AFD8-9143-8DFF-4E60B66405B4}"/>
                </a:ext>
              </a:extLst>
            </p:cNvPr>
            <p:cNvSpPr/>
            <p:nvPr/>
          </p:nvSpPr>
          <p:spPr>
            <a:xfrm>
              <a:off x="990589" y="4040495"/>
              <a:ext cx="428625" cy="28575"/>
            </a:xfrm>
            <a:custGeom>
              <a:avLst/>
              <a:gdLst>
                <a:gd name="connsiteX0" fmla="*/ 418701 w 428625"/>
                <a:gd name="connsiteY0" fmla="*/ 14841 h 28575"/>
                <a:gd name="connsiteX1" fmla="*/ 14841 w 428625"/>
                <a:gd name="connsiteY1" fmla="*/ 148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625" h="28575">
                  <a:moveTo>
                    <a:pt x="418701" y="14841"/>
                  </a:moveTo>
                  <a:lnTo>
                    <a:pt x="14841" y="14841"/>
                  </a:lnTo>
                </a:path>
              </a:pathLst>
            </a:custGeom>
            <a:ln w="1978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51" name="Freeform: Shape 46">
              <a:extLst>
                <a:ext uri="{FF2B5EF4-FFF2-40B4-BE49-F238E27FC236}">
                  <a16:creationId xmlns:a16="http://schemas.microsoft.com/office/drawing/2014/main" id="{5047C630-B2BE-F643-8549-C57C81F6C2C8}"/>
                </a:ext>
              </a:extLst>
            </p:cNvPr>
            <p:cNvSpPr/>
            <p:nvPr/>
          </p:nvSpPr>
          <p:spPr>
            <a:xfrm>
              <a:off x="990589" y="3313737"/>
              <a:ext cx="238125" cy="752475"/>
            </a:xfrm>
            <a:custGeom>
              <a:avLst/>
              <a:gdLst>
                <a:gd name="connsiteX0" fmla="*/ 14841 w 238125"/>
                <a:gd name="connsiteY0" fmla="*/ 741599 h 752475"/>
                <a:gd name="connsiteX1" fmla="*/ 14841 w 238125"/>
                <a:gd name="connsiteY1" fmla="*/ 42464 h 752475"/>
                <a:gd name="connsiteX2" fmla="*/ 42464 w 238125"/>
                <a:gd name="connsiteY2" fmla="*/ 14841 h 752475"/>
                <a:gd name="connsiteX3" fmla="*/ 227249 w 238125"/>
                <a:gd name="connsiteY3" fmla="*/ 14841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752475">
                  <a:moveTo>
                    <a:pt x="14841" y="741599"/>
                  </a:moveTo>
                  <a:lnTo>
                    <a:pt x="14841" y="42464"/>
                  </a:lnTo>
                  <a:cubicBezTo>
                    <a:pt x="14841" y="27224"/>
                    <a:pt x="27224" y="14841"/>
                    <a:pt x="42464" y="14841"/>
                  </a:cubicBezTo>
                  <a:lnTo>
                    <a:pt x="227249" y="14841"/>
                  </a:lnTo>
                </a:path>
              </a:pathLst>
            </a:custGeom>
            <a:noFill/>
            <a:ln w="1978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52" name="Freeform: Shape 47">
              <a:extLst>
                <a:ext uri="{FF2B5EF4-FFF2-40B4-BE49-F238E27FC236}">
                  <a16:creationId xmlns:a16="http://schemas.microsoft.com/office/drawing/2014/main" id="{20C771D4-A4D2-6F45-B5C3-168B2CC20516}"/>
                </a:ext>
              </a:extLst>
            </p:cNvPr>
            <p:cNvSpPr/>
            <p:nvPr/>
          </p:nvSpPr>
          <p:spPr>
            <a:xfrm>
              <a:off x="1394449" y="4040495"/>
              <a:ext cx="228600" cy="28575"/>
            </a:xfrm>
            <a:custGeom>
              <a:avLst/>
              <a:gdLst>
                <a:gd name="connsiteX0" fmla="*/ 14841 w 228600"/>
                <a:gd name="connsiteY0" fmla="*/ 14841 h 28575"/>
                <a:gd name="connsiteX1" fmla="*/ 216771 w 228600"/>
                <a:gd name="connsiteY1" fmla="*/ 148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28575">
                  <a:moveTo>
                    <a:pt x="14841" y="14841"/>
                  </a:moveTo>
                  <a:lnTo>
                    <a:pt x="216771" y="14841"/>
                  </a:lnTo>
                </a:path>
              </a:pathLst>
            </a:custGeom>
            <a:ln w="1978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53" name="Freeform: Shape 48">
              <a:extLst>
                <a:ext uri="{FF2B5EF4-FFF2-40B4-BE49-F238E27FC236}">
                  <a16:creationId xmlns:a16="http://schemas.microsoft.com/office/drawing/2014/main" id="{4E9E2AE1-5C0C-8B44-A7C3-FA49691C5DEE}"/>
                </a:ext>
              </a:extLst>
            </p:cNvPr>
            <p:cNvSpPr/>
            <p:nvPr/>
          </p:nvSpPr>
          <p:spPr>
            <a:xfrm>
              <a:off x="1786879" y="3313737"/>
              <a:ext cx="238125" cy="752475"/>
            </a:xfrm>
            <a:custGeom>
              <a:avLst/>
              <a:gdLst>
                <a:gd name="connsiteX0" fmla="*/ 228201 w 238125"/>
                <a:gd name="connsiteY0" fmla="*/ 741599 h 752475"/>
                <a:gd name="connsiteX1" fmla="*/ 228201 w 238125"/>
                <a:gd name="connsiteY1" fmla="*/ 42464 h 752475"/>
                <a:gd name="connsiteX2" fmla="*/ 200579 w 238125"/>
                <a:gd name="connsiteY2" fmla="*/ 14841 h 752475"/>
                <a:gd name="connsiteX3" fmla="*/ 14841 w 238125"/>
                <a:gd name="connsiteY3" fmla="*/ 14841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752475">
                  <a:moveTo>
                    <a:pt x="228201" y="741599"/>
                  </a:moveTo>
                  <a:lnTo>
                    <a:pt x="228201" y="42464"/>
                  </a:lnTo>
                  <a:cubicBezTo>
                    <a:pt x="228201" y="27224"/>
                    <a:pt x="215819" y="14841"/>
                    <a:pt x="200579" y="14841"/>
                  </a:cubicBezTo>
                  <a:lnTo>
                    <a:pt x="14841" y="14841"/>
                  </a:lnTo>
                </a:path>
              </a:pathLst>
            </a:custGeom>
            <a:noFill/>
            <a:ln w="1978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54" name="Freeform: Shape 49">
              <a:extLst>
                <a:ext uri="{FF2B5EF4-FFF2-40B4-BE49-F238E27FC236}">
                  <a16:creationId xmlns:a16="http://schemas.microsoft.com/office/drawing/2014/main" id="{ED3AE2F1-F211-F141-9CD9-87BF3DBCD75C}"/>
                </a:ext>
              </a:extLst>
            </p:cNvPr>
            <p:cNvSpPr/>
            <p:nvPr/>
          </p:nvSpPr>
          <p:spPr>
            <a:xfrm>
              <a:off x="1037262" y="3359457"/>
              <a:ext cx="942975" cy="657225"/>
            </a:xfrm>
            <a:custGeom>
              <a:avLst/>
              <a:gdLst>
                <a:gd name="connsiteX0" fmla="*/ 764459 w 942975"/>
                <a:gd name="connsiteY0" fmla="*/ 14841 h 657225"/>
                <a:gd name="connsiteX1" fmla="*/ 931146 w 942975"/>
                <a:gd name="connsiteY1" fmla="*/ 14841 h 657225"/>
                <a:gd name="connsiteX2" fmla="*/ 931146 w 942975"/>
                <a:gd name="connsiteY2" fmla="*/ 649206 h 657225"/>
                <a:gd name="connsiteX3" fmla="*/ 14841 w 942975"/>
                <a:gd name="connsiteY3" fmla="*/ 649206 h 657225"/>
                <a:gd name="connsiteX4" fmla="*/ 14841 w 942975"/>
                <a:gd name="connsiteY4" fmla="*/ 14841 h 657225"/>
                <a:gd name="connsiteX5" fmla="*/ 180576 w 942975"/>
                <a:gd name="connsiteY5" fmla="*/ 14841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2975" h="657225">
                  <a:moveTo>
                    <a:pt x="764459" y="14841"/>
                  </a:moveTo>
                  <a:lnTo>
                    <a:pt x="931146" y="14841"/>
                  </a:lnTo>
                  <a:lnTo>
                    <a:pt x="931146" y="649206"/>
                  </a:lnTo>
                  <a:lnTo>
                    <a:pt x="14841" y="649206"/>
                  </a:lnTo>
                  <a:lnTo>
                    <a:pt x="14841" y="14841"/>
                  </a:lnTo>
                  <a:lnTo>
                    <a:pt x="180576" y="14841"/>
                  </a:lnTo>
                </a:path>
              </a:pathLst>
            </a:custGeom>
            <a:noFill/>
            <a:ln w="1978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55" name="Freeform: Shape 50">
              <a:extLst>
                <a:ext uri="{FF2B5EF4-FFF2-40B4-BE49-F238E27FC236}">
                  <a16:creationId xmlns:a16="http://schemas.microsoft.com/office/drawing/2014/main" id="{CD84BF5B-3CAA-F24E-A2CD-BA0E1EC2C819}"/>
                </a:ext>
              </a:extLst>
            </p:cNvPr>
            <p:cNvSpPr/>
            <p:nvPr/>
          </p:nvSpPr>
          <p:spPr>
            <a:xfrm>
              <a:off x="875337" y="4040495"/>
              <a:ext cx="1266825" cy="104775"/>
            </a:xfrm>
            <a:custGeom>
              <a:avLst/>
              <a:gdLst>
                <a:gd name="connsiteX0" fmla="*/ 130094 w 1266825"/>
                <a:gd name="connsiteY0" fmla="*/ 14841 h 104775"/>
                <a:gd name="connsiteX1" fmla="*/ 14841 w 1266825"/>
                <a:gd name="connsiteY1" fmla="*/ 14841 h 104775"/>
                <a:gd name="connsiteX2" fmla="*/ 14841 w 1266825"/>
                <a:gd name="connsiteY2" fmla="*/ 63419 h 104775"/>
                <a:gd name="connsiteX3" fmla="*/ 41511 w 1266825"/>
                <a:gd name="connsiteY3" fmla="*/ 90089 h 104775"/>
                <a:gd name="connsiteX4" fmla="*/ 1226421 w 1266825"/>
                <a:gd name="connsiteY4" fmla="*/ 90089 h 104775"/>
                <a:gd name="connsiteX5" fmla="*/ 1253091 w 1266825"/>
                <a:gd name="connsiteY5" fmla="*/ 63419 h 104775"/>
                <a:gd name="connsiteX6" fmla="*/ 1253091 w 1266825"/>
                <a:gd name="connsiteY6" fmla="*/ 14841 h 104775"/>
                <a:gd name="connsiteX7" fmla="*/ 1137839 w 1266825"/>
                <a:gd name="connsiteY7" fmla="*/ 1484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825" h="104775">
                  <a:moveTo>
                    <a:pt x="130094" y="14841"/>
                  </a:moveTo>
                  <a:lnTo>
                    <a:pt x="14841" y="14841"/>
                  </a:lnTo>
                  <a:lnTo>
                    <a:pt x="14841" y="63419"/>
                  </a:lnTo>
                  <a:cubicBezTo>
                    <a:pt x="14841" y="78659"/>
                    <a:pt x="27224" y="90089"/>
                    <a:pt x="41511" y="90089"/>
                  </a:cubicBezTo>
                  <a:lnTo>
                    <a:pt x="1226421" y="90089"/>
                  </a:lnTo>
                  <a:cubicBezTo>
                    <a:pt x="1241661" y="90089"/>
                    <a:pt x="1253091" y="77706"/>
                    <a:pt x="1253091" y="63419"/>
                  </a:cubicBezTo>
                  <a:lnTo>
                    <a:pt x="1253091" y="14841"/>
                  </a:lnTo>
                  <a:lnTo>
                    <a:pt x="1137839" y="14841"/>
                  </a:lnTo>
                </a:path>
              </a:pathLst>
            </a:custGeom>
            <a:noFill/>
            <a:ln w="1978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56" name="Freeform: Shape 51">
              <a:extLst>
                <a:ext uri="{FF2B5EF4-FFF2-40B4-BE49-F238E27FC236}">
                  <a16:creationId xmlns:a16="http://schemas.microsoft.com/office/drawing/2014/main" id="{5E214C64-AD31-1049-933A-0A78CD987F16}"/>
                </a:ext>
              </a:extLst>
            </p:cNvPr>
            <p:cNvSpPr/>
            <p:nvPr/>
          </p:nvSpPr>
          <p:spPr>
            <a:xfrm>
              <a:off x="1394449" y="4040495"/>
              <a:ext cx="228600" cy="47625"/>
            </a:xfrm>
            <a:custGeom>
              <a:avLst/>
              <a:gdLst>
                <a:gd name="connsiteX0" fmla="*/ 14841 w 228600"/>
                <a:gd name="connsiteY0" fmla="*/ 14841 h 47625"/>
                <a:gd name="connsiteX1" fmla="*/ 14841 w 228600"/>
                <a:gd name="connsiteY1" fmla="*/ 40559 h 47625"/>
                <a:gd name="connsiteX2" fmla="*/ 216771 w 228600"/>
                <a:gd name="connsiteY2" fmla="*/ 40559 h 47625"/>
                <a:gd name="connsiteX3" fmla="*/ 216771 w 228600"/>
                <a:gd name="connsiteY3" fmla="*/ 148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47625">
                  <a:moveTo>
                    <a:pt x="14841" y="14841"/>
                  </a:moveTo>
                  <a:lnTo>
                    <a:pt x="14841" y="40559"/>
                  </a:lnTo>
                  <a:lnTo>
                    <a:pt x="216771" y="40559"/>
                  </a:lnTo>
                  <a:lnTo>
                    <a:pt x="216771" y="14841"/>
                  </a:lnTo>
                </a:path>
              </a:pathLst>
            </a:custGeom>
            <a:noFill/>
            <a:ln w="1978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  <p:sp>
          <p:nvSpPr>
            <p:cNvPr id="57" name="Freeform: Shape 52">
              <a:extLst>
                <a:ext uri="{FF2B5EF4-FFF2-40B4-BE49-F238E27FC236}">
                  <a16:creationId xmlns:a16="http://schemas.microsoft.com/office/drawing/2014/main" id="{7BBEC6FF-3C85-3445-997F-D8CC166916B8}"/>
                </a:ext>
              </a:extLst>
            </p:cNvPr>
            <p:cNvSpPr/>
            <p:nvPr/>
          </p:nvSpPr>
          <p:spPr>
            <a:xfrm>
              <a:off x="1596379" y="4040495"/>
              <a:ext cx="428625" cy="28575"/>
            </a:xfrm>
            <a:custGeom>
              <a:avLst/>
              <a:gdLst>
                <a:gd name="connsiteX0" fmla="*/ 418701 w 428625"/>
                <a:gd name="connsiteY0" fmla="*/ 14841 h 28575"/>
                <a:gd name="connsiteX1" fmla="*/ 14841 w 428625"/>
                <a:gd name="connsiteY1" fmla="*/ 148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625" h="28575">
                  <a:moveTo>
                    <a:pt x="418701" y="14841"/>
                  </a:moveTo>
                  <a:lnTo>
                    <a:pt x="14841" y="14841"/>
                  </a:lnTo>
                </a:path>
              </a:pathLst>
            </a:custGeom>
            <a:ln w="1978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</p:grp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491FE829-9F10-F948-87C6-38B446CF1864}"/>
              </a:ext>
            </a:extLst>
          </p:cNvPr>
          <p:cNvSpPr txBox="1">
            <a:spLocks/>
          </p:cNvSpPr>
          <p:nvPr/>
        </p:nvSpPr>
        <p:spPr bwMode="auto">
          <a:xfrm>
            <a:off x="7698762" y="3315356"/>
            <a:ext cx="3883638" cy="1640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Spot is optimized for stateless, </a:t>
            </a:r>
            <a:br>
              <a:rPr lang="en-US" sz="16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fault-tolerant, or flexible workloads. </a:t>
            </a:r>
          </a:p>
          <a:p>
            <a:pPr>
              <a:spcBef>
                <a:spcPts val="1184"/>
              </a:spcBef>
            </a:pPr>
            <a:r>
              <a:rPr lang="en-US" sz="16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Any application that can can have part or all of the work, paused and resumed or restarted, can use Spot.</a:t>
            </a:r>
          </a:p>
        </p:txBody>
      </p:sp>
    </p:spTree>
    <p:extLst>
      <p:ext uri="{BB962C8B-B14F-4D97-AF65-F5344CB8AC3E}">
        <p14:creationId xmlns:p14="http://schemas.microsoft.com/office/powerpoint/2010/main" val="2097724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6" grpId="0">
        <p:bldAsOne/>
      </p:bldGraphic>
      <p:bldP spid="39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>
            <a:extLst>
              <a:ext uri="{FF2B5EF4-FFF2-40B4-BE49-F238E27FC236}">
                <a16:creationId xmlns:a16="http://schemas.microsoft.com/office/drawing/2014/main" id="{165B4F06-744A-DA4E-95AB-2712AC54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805" y="596037"/>
            <a:ext cx="11258550" cy="827827"/>
          </a:xfrm>
        </p:spPr>
        <p:txBody>
          <a:bodyPr/>
          <a:lstStyle/>
          <a:p>
            <a:r>
              <a:rPr lang="en-US" dirty="0"/>
              <a:t>EC2 Spot Instances - Interruptions</a:t>
            </a:r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8146F972-E9B0-474E-B639-C4F73AEE5B97}"/>
              </a:ext>
            </a:extLst>
          </p:cNvPr>
          <p:cNvSpPr txBox="1">
            <a:spLocks/>
          </p:cNvSpPr>
          <p:nvPr/>
        </p:nvSpPr>
        <p:spPr>
          <a:xfrm>
            <a:off x="6210080" y="3466907"/>
            <a:ext cx="5434843" cy="3049553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500"/>
              </a:spcAft>
            </a:pPr>
            <a:r>
              <a:rPr lang="en-US" sz="2333" b="1" dirty="0"/>
              <a:t>Spot -</a:t>
            </a:r>
            <a:r>
              <a:rPr lang="en-ES" sz="2333" b="1"/>
              <a:t> Rebalance recommendation</a:t>
            </a:r>
            <a:r>
              <a:rPr lang="en-US" sz="2333" b="1" dirty="0"/>
              <a:t> (RBR)</a:t>
            </a:r>
            <a:r>
              <a:rPr lang="en-ES" sz="2333" b="1"/>
              <a:t> </a:t>
            </a:r>
            <a:r>
              <a:rPr lang="en-ES" sz="2333">
                <a:solidFill>
                  <a:srgbClr val="FFC000"/>
                </a:solidFill>
              </a:rPr>
              <a:t>(</a:t>
            </a:r>
            <a:r>
              <a:rPr lang="en-ES" sz="2333" dirty="0">
                <a:solidFill>
                  <a:srgbClr val="FFC000"/>
                </a:solidFill>
              </a:rPr>
              <a:t>proactive)</a:t>
            </a:r>
          </a:p>
          <a:p>
            <a:pPr marL="285739" indent="-285739">
              <a:buFont typeface="Wingdings" pitchFamily="2" charset="2"/>
              <a:buChar char="§"/>
            </a:pPr>
            <a:r>
              <a:rPr lang="en-US" sz="2000" dirty="0"/>
              <a:t>When </a:t>
            </a:r>
            <a:r>
              <a:rPr lang="en-ES" sz="2000"/>
              <a:t>Spot </a:t>
            </a:r>
            <a:r>
              <a:rPr lang="en-ES" sz="2000" dirty="0"/>
              <a:t>Instance is at elevated risk of interruption.</a:t>
            </a:r>
          </a:p>
          <a:p>
            <a:pPr marL="285739" indent="-285739">
              <a:buFont typeface="Wingdings" pitchFamily="2" charset="2"/>
              <a:buChar char="§"/>
            </a:pPr>
            <a:r>
              <a:rPr lang="en-ES" sz="2000">
                <a:solidFill>
                  <a:srgbClr val="FFC000"/>
                </a:solidFill>
              </a:rPr>
              <a:t>Built-in </a:t>
            </a:r>
            <a:r>
              <a:rPr lang="en-ES" sz="2000" dirty="0">
                <a:solidFill>
                  <a:srgbClr val="FFC000"/>
                </a:solidFill>
              </a:rPr>
              <a:t>support </a:t>
            </a:r>
            <a:r>
              <a:rPr lang="en-ES" sz="2000" dirty="0"/>
              <a:t>on EC2 Auto Scaling, Spot Fleet and </a:t>
            </a:r>
            <a:r>
              <a:rPr lang="en-ES" sz="2000"/>
              <a:t>EC2 Fleet</a:t>
            </a:r>
            <a:r>
              <a:rPr lang="en-US" sz="2000" dirty="0"/>
              <a:t> (Proactive replacement)</a:t>
            </a:r>
          </a:p>
          <a:p>
            <a:r>
              <a:rPr lang="en-US" sz="2000" dirty="0"/>
              <a:t> </a:t>
            </a:r>
          </a:p>
          <a:p>
            <a:pPr marL="285739" indent="-285739">
              <a:buFont typeface="Wingdings" pitchFamily="2" charset="2"/>
              <a:buChar char="§"/>
            </a:pPr>
            <a:endParaRPr lang="en-ES" sz="2000" dirty="0"/>
          </a:p>
          <a:p>
            <a:endParaRPr lang="en-ES" sz="2333" dirty="0"/>
          </a:p>
        </p:txBody>
      </p:sp>
      <p:sp>
        <p:nvSpPr>
          <p:cNvPr id="63" name="Content Placeholder 1">
            <a:extLst>
              <a:ext uri="{FF2B5EF4-FFF2-40B4-BE49-F238E27FC236}">
                <a16:creationId xmlns:a16="http://schemas.microsoft.com/office/drawing/2014/main" id="{DB0952A2-E355-894A-AB27-6F5E5CF248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221" y="3466907"/>
            <a:ext cx="4975534" cy="2434360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lang="en-ES" sz="2333" b="1"/>
              <a:t>Spot</a:t>
            </a:r>
            <a:r>
              <a:rPr lang="en-US" sz="2333" b="1" dirty="0"/>
              <a:t> - </a:t>
            </a:r>
            <a:r>
              <a:rPr lang="en-ES" sz="2333" b="1"/>
              <a:t>Instance Termination Notice</a:t>
            </a:r>
            <a:r>
              <a:rPr lang="en-US" sz="2333" b="1" dirty="0"/>
              <a:t>(ITN)</a:t>
            </a:r>
            <a:r>
              <a:rPr lang="en-ES" sz="2333" b="1"/>
              <a:t> </a:t>
            </a:r>
            <a:r>
              <a:rPr lang="en-ES" sz="2333" dirty="0">
                <a:solidFill>
                  <a:srgbClr val="FFC000"/>
                </a:solidFill>
              </a:rPr>
              <a:t>(reactive)</a:t>
            </a:r>
          </a:p>
          <a:p>
            <a:pPr marL="285739" indent="-285739">
              <a:buFont typeface="Wingdings" pitchFamily="2" charset="2"/>
              <a:buChar char="§"/>
            </a:pPr>
            <a:r>
              <a:rPr lang="en-US" sz="2000" dirty="0"/>
              <a:t>Arrive </a:t>
            </a:r>
            <a:r>
              <a:rPr lang="en-ES" sz="2000"/>
              <a:t>2 </a:t>
            </a:r>
            <a:r>
              <a:rPr lang="en-ES" sz="2000" dirty="0"/>
              <a:t>minutes before your Spot instance is going to be interrupted</a:t>
            </a:r>
          </a:p>
          <a:p>
            <a:pPr marL="285739" indent="-285739">
              <a:buFont typeface="Wingdings" pitchFamily="2" charset="2"/>
              <a:buChar char="§"/>
            </a:pPr>
            <a:r>
              <a:rPr lang="en-US" sz="2000" dirty="0"/>
              <a:t>Wrap up in 2 minutes</a:t>
            </a:r>
            <a:endParaRPr lang="en-ES" sz="2333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E6BB7AC-7AF0-CF4A-BD1B-019858EC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45" y="1767183"/>
            <a:ext cx="1892433" cy="189243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2AFE23-66EC-1849-B09E-B9A71F3A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639" y="1687762"/>
            <a:ext cx="1892433" cy="190189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ECB2463-0314-E94D-9E44-F7F84E971D9F}"/>
              </a:ext>
            </a:extLst>
          </p:cNvPr>
          <p:cNvSpPr txBox="1"/>
          <p:nvPr/>
        </p:nvSpPr>
        <p:spPr>
          <a:xfrm>
            <a:off x="463861" y="1139203"/>
            <a:ext cx="10433947" cy="569323"/>
          </a:xfrm>
          <a:prstGeom prst="rect">
            <a:avLst/>
          </a:prstGeom>
          <a:noFill/>
        </p:spPr>
        <p:txBody>
          <a:bodyPr wrap="non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ES" sz="2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Leverage </a:t>
            </a:r>
            <a:r>
              <a:rPr lang="en-ES" sz="2333" dirty="0">
                <a:solidFill>
                  <a:srgbClr val="FFC000"/>
                </a:solidFill>
              </a:rPr>
              <a:t>Instance Metadata Service </a:t>
            </a:r>
            <a:r>
              <a:rPr lang="en-ES" sz="2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 </a:t>
            </a:r>
            <a:r>
              <a:rPr lang="en-ES" sz="2333" dirty="0">
                <a:solidFill>
                  <a:srgbClr val="FFC000"/>
                </a:solidFill>
              </a:rPr>
              <a:t>Amazon EventBridge </a:t>
            </a:r>
            <a:r>
              <a:rPr lang="en-ES" sz="2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notifications</a:t>
            </a:r>
          </a:p>
        </p:txBody>
      </p:sp>
    </p:spTree>
    <p:extLst>
      <p:ext uri="{BB962C8B-B14F-4D97-AF65-F5344CB8AC3E}">
        <p14:creationId xmlns:p14="http://schemas.microsoft.com/office/powerpoint/2010/main" val="25803355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7AE07-36EB-437C-A8C7-88F502C1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EKS and EC2 Spot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F8E5A-6D77-934B-8DB5-57B07AAB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4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023BE66-9833-0D4C-940F-88B0AB51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EKS Cluster Architecture and Node Provisioning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60CB7-B989-2E45-A420-61A96A4BAB79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34CDD4-D76F-4459-B025-0310E913C2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4A51D-35E3-5245-A610-6F902B15C026}"/>
              </a:ext>
            </a:extLst>
          </p:cNvPr>
          <p:cNvSpPr txBox="1"/>
          <p:nvPr/>
        </p:nvSpPr>
        <p:spPr>
          <a:xfrm>
            <a:off x="3117668" y="2863911"/>
            <a:ext cx="5080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en-ES" sz="1500" dirty="0"/>
              <a:t>«</a:t>
            </a:r>
            <a:r>
              <a:rPr lang="en-US" sz="1867" dirty="0">
                <a:solidFill>
                  <a:schemeClr val="tx2"/>
                </a:solidFill>
              </a:rPr>
              <a:t>mycluster</a:t>
            </a:r>
            <a:r>
              <a:rPr lang="en-ES" sz="1500" dirty="0"/>
              <a:t>»</a:t>
            </a:r>
            <a:r>
              <a:rPr lang="en-US" sz="1867" dirty="0">
                <a:solidFill>
                  <a:schemeClr val="tx2"/>
                </a:solidFill>
              </a:rPr>
              <a:t>.eks.amazonaws.com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19F4DA-8835-834E-A25D-7127359ECBF6}"/>
              </a:ext>
            </a:extLst>
          </p:cNvPr>
          <p:cNvCxnSpPr>
            <a:cxnSpLocks/>
          </p:cNvCxnSpPr>
          <p:nvPr/>
        </p:nvCxnSpPr>
        <p:spPr>
          <a:xfrm>
            <a:off x="3078937" y="2154861"/>
            <a:ext cx="1727227" cy="0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BF5E97-B77C-3641-89EF-E0EB38A6F215}"/>
              </a:ext>
            </a:extLst>
          </p:cNvPr>
          <p:cNvSpPr txBox="1"/>
          <p:nvPr/>
        </p:nvSpPr>
        <p:spPr>
          <a:xfrm>
            <a:off x="1568041" y="2863911"/>
            <a:ext cx="14859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en-US" sz="1867" dirty="0">
                <a:solidFill>
                  <a:schemeClr val="tx2"/>
                </a:solidFill>
              </a:rPr>
              <a:t>kubectl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45495C-59D8-A14E-9BFE-0D91E790E8DB}"/>
              </a:ext>
            </a:extLst>
          </p:cNvPr>
          <p:cNvGrpSpPr/>
          <p:nvPr/>
        </p:nvGrpSpPr>
        <p:grpSpPr>
          <a:xfrm>
            <a:off x="1708446" y="1643280"/>
            <a:ext cx="1192915" cy="1023162"/>
            <a:chOff x="4716548" y="461654"/>
            <a:chExt cx="1748794" cy="13093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DB6783-5E89-CC4C-9061-7BE2C6517DE5}"/>
                </a:ext>
              </a:extLst>
            </p:cNvPr>
            <p:cNvGrpSpPr/>
            <p:nvPr/>
          </p:nvGrpSpPr>
          <p:grpSpPr>
            <a:xfrm>
              <a:off x="4716548" y="461654"/>
              <a:ext cx="1748794" cy="1309318"/>
              <a:chOff x="4716548" y="461654"/>
              <a:chExt cx="1748794" cy="1309318"/>
            </a:xfrm>
          </p:grpSpPr>
          <p:sp>
            <p:nvSpPr>
              <p:cNvPr id="15" name="Rectangle: Rounded Corners 72">
                <a:extLst>
                  <a:ext uri="{FF2B5EF4-FFF2-40B4-BE49-F238E27FC236}">
                    <a16:creationId xmlns:a16="http://schemas.microsoft.com/office/drawing/2014/main" id="{195344D7-F9CD-1044-BD14-11C624BFB6DE}"/>
                  </a:ext>
                </a:extLst>
              </p:cNvPr>
              <p:cNvSpPr/>
              <p:nvPr/>
            </p:nvSpPr>
            <p:spPr>
              <a:xfrm>
                <a:off x="4716548" y="461654"/>
                <a:ext cx="1748794" cy="1116240"/>
              </a:xfrm>
              <a:prstGeom prst="roundRect">
                <a:avLst>
                  <a:gd name="adj" fmla="val 4249"/>
                </a:avLst>
              </a:prstGeom>
              <a:gradFill rotWithShape="1">
                <a:gsLst>
                  <a:gs pos="1961">
                    <a:srgbClr val="474746">
                      <a:alpha val="20000"/>
                    </a:srgbClr>
                  </a:gs>
                  <a:gs pos="100000">
                    <a:srgbClr val="474746">
                      <a:alpha val="10000"/>
                    </a:srgbClr>
                  </a:gs>
                </a:gsLst>
                <a:lin ang="5400000" scaled="0"/>
              </a:gradFill>
              <a:ln w="22225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51">
                  <a:defRPr/>
                </a:pPr>
                <a:endParaRPr lang="en-US" sz="1500" kern="0" dirty="0"/>
              </a:p>
            </p:txBody>
          </p:sp>
          <p:sp>
            <p:nvSpPr>
              <p:cNvPr id="16" name="Rectangle: Rounded Corners 75">
                <a:extLst>
                  <a:ext uri="{FF2B5EF4-FFF2-40B4-BE49-F238E27FC236}">
                    <a16:creationId xmlns:a16="http://schemas.microsoft.com/office/drawing/2014/main" id="{3A7F6B2D-1405-F347-BFBE-292B9CFAFA82}"/>
                  </a:ext>
                </a:extLst>
              </p:cNvPr>
              <p:cNvSpPr/>
              <p:nvPr/>
            </p:nvSpPr>
            <p:spPr>
              <a:xfrm>
                <a:off x="4780769" y="513768"/>
                <a:ext cx="1620352" cy="1012012"/>
              </a:xfrm>
              <a:prstGeom prst="roundRect">
                <a:avLst>
                  <a:gd name="adj" fmla="val 0"/>
                </a:avLst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51">
                  <a:defRPr/>
                </a:pPr>
                <a:endParaRPr lang="en-US" sz="1500" kern="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564C52-D720-7F43-9C63-67B5DFBCD0CF}"/>
                  </a:ext>
                </a:extLst>
              </p:cNvPr>
              <p:cNvSpPr/>
              <p:nvPr/>
            </p:nvSpPr>
            <p:spPr>
              <a:xfrm>
                <a:off x="5428469" y="1577332"/>
                <a:ext cx="324953" cy="119940"/>
              </a:xfrm>
              <a:prstGeom prst="rect">
                <a:avLst/>
              </a:prstGeom>
              <a:noFill/>
              <a:ln w="22225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51">
                  <a:defRPr/>
                </a:pPr>
                <a:endParaRPr lang="en-US" sz="1500" kern="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011CEA-878B-C048-A10A-09606AB3F42D}"/>
                  </a:ext>
                </a:extLst>
              </p:cNvPr>
              <p:cNvSpPr/>
              <p:nvPr/>
            </p:nvSpPr>
            <p:spPr>
              <a:xfrm>
                <a:off x="5182965" y="1699495"/>
                <a:ext cx="815960" cy="71477"/>
              </a:xfrm>
              <a:prstGeom prst="rect">
                <a:avLst/>
              </a:prstGeom>
              <a:noFill/>
              <a:ln w="22225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51">
                  <a:defRPr/>
                </a:pPr>
                <a:endParaRPr lang="en-US" sz="1500" kern="0" dirty="0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D45308-1A2B-1C45-B878-6319BEADCCE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28" y="617940"/>
              <a:ext cx="1620672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250EA5-23E4-CB48-99B4-E253539A9C73}"/>
                </a:ext>
              </a:extLst>
            </p:cNvPr>
            <p:cNvGrpSpPr/>
            <p:nvPr/>
          </p:nvGrpSpPr>
          <p:grpSpPr>
            <a:xfrm>
              <a:off x="6175612" y="551425"/>
              <a:ext cx="183714" cy="36577"/>
              <a:chOff x="6175612" y="544281"/>
              <a:chExt cx="183714" cy="3657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CC5F3E5-8348-3440-948B-4666566C7373}"/>
                  </a:ext>
                </a:extLst>
              </p:cNvPr>
              <p:cNvSpPr/>
              <p:nvPr/>
            </p:nvSpPr>
            <p:spPr>
              <a:xfrm>
                <a:off x="6175612" y="544282"/>
                <a:ext cx="36576" cy="36576"/>
              </a:xfrm>
              <a:prstGeom prst="ellipse">
                <a:avLst/>
              </a:prstGeom>
              <a:solidFill>
                <a:srgbClr val="474746"/>
              </a:solidFill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51">
                  <a:defRPr/>
                </a:pPr>
                <a:endParaRPr lang="en-US" sz="1500" kern="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1C4550D-BF3A-7842-8575-2A26C7D1A63F}"/>
                  </a:ext>
                </a:extLst>
              </p:cNvPr>
              <p:cNvSpPr/>
              <p:nvPr/>
            </p:nvSpPr>
            <p:spPr>
              <a:xfrm>
                <a:off x="6249181" y="544282"/>
                <a:ext cx="36576" cy="36576"/>
              </a:xfrm>
              <a:prstGeom prst="ellipse">
                <a:avLst/>
              </a:prstGeom>
              <a:solidFill>
                <a:srgbClr val="474746"/>
              </a:solidFill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51">
                  <a:defRPr/>
                </a:pPr>
                <a:endParaRPr lang="en-US" sz="1500" kern="0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92C4D29-A443-0F40-9851-1E63DC4D861B}"/>
                  </a:ext>
                </a:extLst>
              </p:cNvPr>
              <p:cNvSpPr/>
              <p:nvPr/>
            </p:nvSpPr>
            <p:spPr>
              <a:xfrm>
                <a:off x="6322750" y="544281"/>
                <a:ext cx="36576" cy="36576"/>
              </a:xfrm>
              <a:prstGeom prst="ellipse">
                <a:avLst/>
              </a:prstGeom>
              <a:solidFill>
                <a:srgbClr val="474746"/>
              </a:solidFill>
              <a:ln w="9525" cap="flat" cmpd="sng" algn="ctr">
                <a:solidFill>
                  <a:schemeClr val="tx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151">
                  <a:defRPr/>
                </a:pPr>
                <a:endParaRPr lang="en-US" sz="1500" kern="0" dirty="0"/>
              </a:p>
            </p:txBody>
          </p:sp>
        </p:grp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35561C5E-5F50-A34B-B49E-D5755D11E8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84729" y="1583880"/>
            <a:ext cx="1022540" cy="1141961"/>
            <a:chOff x="4188" y="848"/>
            <a:chExt cx="411" cy="459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5C44BAF7-8ED8-A24D-9174-DD7130C8C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848"/>
              <a:ext cx="393" cy="459"/>
            </a:xfrm>
            <a:custGeom>
              <a:avLst/>
              <a:gdLst>
                <a:gd name="T0" fmla="*/ 281 w 586"/>
                <a:gd name="T1" fmla="*/ 154 h 693"/>
                <a:gd name="T2" fmla="*/ 281 w 586"/>
                <a:gd name="T3" fmla="*/ 154 h 693"/>
                <a:gd name="T4" fmla="*/ 281 w 586"/>
                <a:gd name="T5" fmla="*/ 0 h 693"/>
                <a:gd name="T6" fmla="*/ 0 w 586"/>
                <a:gd name="T7" fmla="*/ 162 h 693"/>
                <a:gd name="T8" fmla="*/ 0 w 586"/>
                <a:gd name="T9" fmla="*/ 516 h 693"/>
                <a:gd name="T10" fmla="*/ 306 w 586"/>
                <a:gd name="T11" fmla="*/ 693 h 693"/>
                <a:gd name="T12" fmla="*/ 586 w 586"/>
                <a:gd name="T13" fmla="*/ 532 h 693"/>
                <a:gd name="T14" fmla="*/ 453 w 586"/>
                <a:gd name="T15" fmla="*/ 455 h 693"/>
                <a:gd name="T16" fmla="*/ 306 w 586"/>
                <a:gd name="T17" fmla="*/ 539 h 693"/>
                <a:gd name="T18" fmla="*/ 133 w 586"/>
                <a:gd name="T19" fmla="*/ 439 h 693"/>
                <a:gd name="T20" fmla="*/ 133 w 586"/>
                <a:gd name="T21" fmla="*/ 239 h 693"/>
                <a:gd name="T22" fmla="*/ 281 w 586"/>
                <a:gd name="T23" fmla="*/ 154 h 693"/>
                <a:gd name="T24" fmla="*/ 281 w 586"/>
                <a:gd name="T25" fmla="*/ 154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6" h="693">
                  <a:moveTo>
                    <a:pt x="281" y="154"/>
                  </a:moveTo>
                  <a:lnTo>
                    <a:pt x="281" y="154"/>
                  </a:lnTo>
                  <a:lnTo>
                    <a:pt x="281" y="0"/>
                  </a:lnTo>
                  <a:lnTo>
                    <a:pt x="0" y="162"/>
                  </a:lnTo>
                  <a:lnTo>
                    <a:pt x="0" y="516"/>
                  </a:lnTo>
                  <a:lnTo>
                    <a:pt x="306" y="693"/>
                  </a:lnTo>
                  <a:lnTo>
                    <a:pt x="586" y="532"/>
                  </a:lnTo>
                  <a:lnTo>
                    <a:pt x="453" y="455"/>
                  </a:lnTo>
                  <a:lnTo>
                    <a:pt x="306" y="539"/>
                  </a:lnTo>
                  <a:lnTo>
                    <a:pt x="133" y="439"/>
                  </a:lnTo>
                  <a:lnTo>
                    <a:pt x="133" y="239"/>
                  </a:lnTo>
                  <a:lnTo>
                    <a:pt x="281" y="154"/>
                  </a:lnTo>
                  <a:lnTo>
                    <a:pt x="281" y="154"/>
                  </a:lnTo>
                  <a:close/>
                </a:path>
              </a:pathLst>
            </a:custGeom>
            <a:noFill/>
            <a:ln w="26988" cap="flat">
              <a:solidFill>
                <a:srgbClr val="C9208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1D516C"/>
                </a:solidFill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A45777CF-6371-7A48-B181-5C8EA68CD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2" y="849"/>
              <a:ext cx="187" cy="320"/>
            </a:xfrm>
            <a:custGeom>
              <a:avLst/>
              <a:gdLst>
                <a:gd name="T0" fmla="*/ 0 w 279"/>
                <a:gd name="T1" fmla="*/ 154 h 484"/>
                <a:gd name="T2" fmla="*/ 0 w 279"/>
                <a:gd name="T3" fmla="*/ 154 h 484"/>
                <a:gd name="T4" fmla="*/ 0 w 279"/>
                <a:gd name="T5" fmla="*/ 0 h 484"/>
                <a:gd name="T6" fmla="*/ 279 w 279"/>
                <a:gd name="T7" fmla="*/ 161 h 484"/>
                <a:gd name="T8" fmla="*/ 279 w 279"/>
                <a:gd name="T9" fmla="*/ 484 h 484"/>
                <a:gd name="T10" fmla="*/ 146 w 279"/>
                <a:gd name="T11" fmla="*/ 408 h 484"/>
                <a:gd name="T12" fmla="*/ 146 w 279"/>
                <a:gd name="T13" fmla="*/ 238 h 484"/>
                <a:gd name="T14" fmla="*/ 0 w 279"/>
                <a:gd name="T15" fmla="*/ 154 h 484"/>
                <a:gd name="T16" fmla="*/ 0 w 279"/>
                <a:gd name="T17" fmla="*/ 154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484">
                  <a:moveTo>
                    <a:pt x="0" y="154"/>
                  </a:moveTo>
                  <a:lnTo>
                    <a:pt x="0" y="154"/>
                  </a:lnTo>
                  <a:lnTo>
                    <a:pt x="0" y="0"/>
                  </a:lnTo>
                  <a:lnTo>
                    <a:pt x="279" y="161"/>
                  </a:lnTo>
                  <a:lnTo>
                    <a:pt x="279" y="484"/>
                  </a:lnTo>
                  <a:lnTo>
                    <a:pt x="146" y="408"/>
                  </a:lnTo>
                  <a:lnTo>
                    <a:pt x="146" y="238"/>
                  </a:lnTo>
                  <a:lnTo>
                    <a:pt x="0" y="154"/>
                  </a:lnTo>
                  <a:lnTo>
                    <a:pt x="0" y="154"/>
                  </a:lnTo>
                  <a:close/>
                </a:path>
              </a:pathLst>
            </a:custGeom>
            <a:noFill/>
            <a:ln w="26988" cap="flat">
              <a:solidFill>
                <a:srgbClr val="C9208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1D516C"/>
                </a:solidFill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FFA11A6-040A-DC4A-898C-EDCFF686B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7" y="1008"/>
              <a:ext cx="106" cy="135"/>
            </a:xfrm>
            <a:custGeom>
              <a:avLst/>
              <a:gdLst>
                <a:gd name="T0" fmla="*/ 0 w 157"/>
                <a:gd name="T1" fmla="*/ 204 h 204"/>
                <a:gd name="T2" fmla="*/ 0 w 157"/>
                <a:gd name="T3" fmla="*/ 204 h 204"/>
                <a:gd name="T4" fmla="*/ 0 w 157"/>
                <a:gd name="T5" fmla="*/ 0 h 204"/>
                <a:gd name="T6" fmla="*/ 30 w 157"/>
                <a:gd name="T7" fmla="*/ 0 h 204"/>
                <a:gd name="T8" fmla="*/ 30 w 157"/>
                <a:gd name="T9" fmla="*/ 91 h 204"/>
                <a:gd name="T10" fmla="*/ 114 w 157"/>
                <a:gd name="T11" fmla="*/ 0 h 204"/>
                <a:gd name="T12" fmla="*/ 149 w 157"/>
                <a:gd name="T13" fmla="*/ 0 h 204"/>
                <a:gd name="T14" fmla="*/ 59 w 157"/>
                <a:gd name="T15" fmla="*/ 98 h 204"/>
                <a:gd name="T16" fmla="*/ 157 w 157"/>
                <a:gd name="T17" fmla="*/ 204 h 204"/>
                <a:gd name="T18" fmla="*/ 120 w 157"/>
                <a:gd name="T19" fmla="*/ 204 h 204"/>
                <a:gd name="T20" fmla="*/ 30 w 157"/>
                <a:gd name="T21" fmla="*/ 107 h 204"/>
                <a:gd name="T22" fmla="*/ 30 w 157"/>
                <a:gd name="T23" fmla="*/ 204 h 204"/>
                <a:gd name="T24" fmla="*/ 0 w 157"/>
                <a:gd name="T2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204">
                  <a:moveTo>
                    <a:pt x="0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91"/>
                  </a:lnTo>
                  <a:lnTo>
                    <a:pt x="114" y="0"/>
                  </a:lnTo>
                  <a:lnTo>
                    <a:pt x="149" y="0"/>
                  </a:lnTo>
                  <a:lnTo>
                    <a:pt x="59" y="98"/>
                  </a:lnTo>
                  <a:lnTo>
                    <a:pt x="157" y="204"/>
                  </a:lnTo>
                  <a:lnTo>
                    <a:pt x="120" y="204"/>
                  </a:lnTo>
                  <a:lnTo>
                    <a:pt x="30" y="107"/>
                  </a:lnTo>
                  <a:lnTo>
                    <a:pt x="30" y="204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chemeClr val="accent2"/>
            </a:solidFill>
            <a:ln w="0">
              <a:solidFill>
                <a:srgbClr val="C9208A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1D516C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0100768-C4EB-E347-9CE2-97A8FFF70D5B}"/>
              </a:ext>
            </a:extLst>
          </p:cNvPr>
          <p:cNvSpPr/>
          <p:nvPr/>
        </p:nvSpPr>
        <p:spPr>
          <a:xfrm>
            <a:off x="1382637" y="3912001"/>
            <a:ext cx="8384046" cy="1150373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99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9900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CE20304-2E68-1347-BA63-1A2D762E5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2746" y="3912001"/>
            <a:ext cx="330539" cy="3071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CE60EB-610A-064A-9A79-F393D104E911}"/>
              </a:ext>
            </a:extLst>
          </p:cNvPr>
          <p:cNvSpPr/>
          <p:nvPr/>
        </p:nvSpPr>
        <p:spPr>
          <a:xfrm>
            <a:off x="1377906" y="5273876"/>
            <a:ext cx="8388776" cy="961424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99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9900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67929DD-2709-3C4F-A0A0-A41A4EA7C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7907" y="5278756"/>
            <a:ext cx="330539" cy="30718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FCE4F82-9037-9445-95F1-7EC85C8B859B}"/>
              </a:ext>
            </a:extLst>
          </p:cNvPr>
          <p:cNvSpPr/>
          <p:nvPr/>
        </p:nvSpPr>
        <p:spPr>
          <a:xfrm>
            <a:off x="1905571" y="3559974"/>
            <a:ext cx="2289550" cy="279033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>
              <a:defRPr/>
            </a:pPr>
            <a:r>
              <a:rPr lang="en-US" sz="1333" kern="0" dirty="0">
                <a:solidFill>
                  <a:srgbClr val="00A0C8"/>
                </a:solidFill>
              </a:rPr>
              <a:t>Availability Zone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9ABFB56-7B12-6044-A043-C6FBC3F82425}"/>
              </a:ext>
            </a:extLst>
          </p:cNvPr>
          <p:cNvSpPr/>
          <p:nvPr/>
        </p:nvSpPr>
        <p:spPr>
          <a:xfrm>
            <a:off x="4517739" y="3572353"/>
            <a:ext cx="2285311" cy="279034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>
              <a:defRPr/>
            </a:pPr>
            <a:r>
              <a:rPr lang="en-US" sz="1333" kern="0" dirty="0">
                <a:solidFill>
                  <a:srgbClr val="00A0C8"/>
                </a:solidFill>
              </a:rPr>
              <a:t>Availability Zone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3B8728-C064-8543-AD3F-B9D8E5E8F2D3}"/>
              </a:ext>
            </a:extLst>
          </p:cNvPr>
          <p:cNvSpPr/>
          <p:nvPr/>
        </p:nvSpPr>
        <p:spPr>
          <a:xfrm>
            <a:off x="7129909" y="3572352"/>
            <a:ext cx="2104982" cy="2790347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76200" tIns="762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1970">
              <a:defRPr/>
            </a:pPr>
            <a:r>
              <a:rPr lang="en-US" sz="1333" kern="0" dirty="0">
                <a:solidFill>
                  <a:srgbClr val="00A0C8"/>
                </a:solidFill>
              </a:rPr>
              <a:t>Availability Zone 3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638694B1-A751-5640-B192-4B6BDECB3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510" y="4055429"/>
            <a:ext cx="500000" cy="50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4594A23-0BB9-D143-990F-A09BCF0D3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6377" y="4055429"/>
            <a:ext cx="500000" cy="50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CD33F81-4280-F64F-B01D-A1DCA69A1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2645" y="4143578"/>
            <a:ext cx="501194" cy="50119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202B6E8-45BC-6045-9F92-465D88D84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5267" y="4143578"/>
            <a:ext cx="501194" cy="50119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AA56144-4A47-C34C-9C7A-C11C74D3C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7813" y="4124252"/>
            <a:ext cx="457008" cy="4570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1713278-1F03-754E-970E-94D223AD2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5451" y="4124252"/>
            <a:ext cx="457008" cy="45700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4984C90-B0CF-BB47-BC99-943A7609E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7509" y="5421460"/>
            <a:ext cx="499999" cy="499999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537E937-3F98-1849-98E3-507C8DD2D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6377" y="5421460"/>
            <a:ext cx="499999" cy="49999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554D4B7-8D3D-8D44-A27A-073AC41A34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2644" y="5475209"/>
            <a:ext cx="501193" cy="50119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1FD31F7-6A57-5442-99EB-B9DB84738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5267" y="5475209"/>
            <a:ext cx="501193" cy="50119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A17F710-E52B-7549-A1DB-63FF51064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7813" y="5444631"/>
            <a:ext cx="457007" cy="45700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39D56ED4-1DD5-2349-8A42-D1B78C334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45450" y="5444631"/>
            <a:ext cx="457007" cy="457007"/>
          </a:xfrm>
          <a:prstGeom prst="rect">
            <a:avLst/>
          </a:prstGeom>
        </p:spPr>
      </p:pic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4D4D2A6-2272-5C4C-A413-91D694F619DD}"/>
              </a:ext>
            </a:extLst>
          </p:cNvPr>
          <p:cNvCxnSpPr>
            <a:cxnSpLocks/>
            <a:stCxn id="27" idx="0"/>
          </p:cNvCxnSpPr>
          <p:nvPr/>
        </p:nvCxnSpPr>
        <p:spPr>
          <a:xfrm rot="5400000" flipH="1" flipV="1">
            <a:off x="3191987" y="2914391"/>
            <a:ext cx="503943" cy="787224"/>
          </a:xfrm>
          <a:prstGeom prst="bentConnector2">
            <a:avLst/>
          </a:prstGeom>
          <a:noFill/>
          <a:ln w="19050">
            <a:solidFill>
              <a:schemeClr val="accent2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1AA6C210-7753-1945-9DD0-76A7ADE740AF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V="1">
            <a:off x="7580236" y="2970187"/>
            <a:ext cx="509748" cy="694581"/>
          </a:xfrm>
          <a:prstGeom prst="bentConnector2">
            <a:avLst/>
          </a:prstGeom>
          <a:noFill/>
          <a:ln w="19050">
            <a:solidFill>
              <a:schemeClr val="accent2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E03F2B-761C-3647-ACEF-086858E646D3}"/>
              </a:ext>
            </a:extLst>
          </p:cNvPr>
          <p:cNvCxnSpPr>
            <a:cxnSpLocks/>
            <a:stCxn id="28" idx="0"/>
            <a:endCxn id="5" idx="2"/>
          </p:cNvCxnSpPr>
          <p:nvPr/>
        </p:nvCxnSpPr>
        <p:spPr>
          <a:xfrm flipH="1" flipV="1">
            <a:off x="5657668" y="3243567"/>
            <a:ext cx="2727" cy="328786"/>
          </a:xfrm>
          <a:prstGeom prst="straightConnector1">
            <a:avLst/>
          </a:prstGeom>
          <a:noFill/>
          <a:ln w="19050">
            <a:solidFill>
              <a:schemeClr val="accent2"/>
            </a:solidFill>
            <a:prstDash val="dash"/>
            <a:tailEnd type="triangle" w="lg" len="lg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5" name="Right Bracket 44">
            <a:extLst>
              <a:ext uri="{FF2B5EF4-FFF2-40B4-BE49-F238E27FC236}">
                <a16:creationId xmlns:a16="http://schemas.microsoft.com/office/drawing/2014/main" id="{C959181F-1E0A-1347-8A85-A5A7A30351E8}"/>
              </a:ext>
            </a:extLst>
          </p:cNvPr>
          <p:cNvSpPr/>
          <p:nvPr/>
        </p:nvSpPr>
        <p:spPr>
          <a:xfrm>
            <a:off x="10505974" y="3437505"/>
            <a:ext cx="144761" cy="2912804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sz="1500"/>
          </a:p>
        </p:txBody>
      </p:sp>
      <p:sp>
        <p:nvSpPr>
          <p:cNvPr id="46" name="TextBox 32">
            <a:extLst>
              <a:ext uri="{FF2B5EF4-FFF2-40B4-BE49-F238E27FC236}">
                <a16:creationId xmlns:a16="http://schemas.microsoft.com/office/drawing/2014/main" id="{4BD83698-2E28-714C-BF94-C946E2440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7847" y="4260553"/>
            <a:ext cx="1591681" cy="1118511"/>
          </a:xfrm>
          <a:prstGeom prst="rect">
            <a:avLst/>
          </a:prstGeom>
          <a:solidFill>
            <a:srgbClr val="26206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63"/>
            <a:r>
              <a:rPr lang="en-US" sz="1667" dirty="0">
                <a:solidFill>
                  <a:schemeClr val="tx2"/>
                </a:solidFill>
                <a:ea typeface="Verdana" pitchFamily="34" charset="0"/>
                <a:cs typeface="Helvetica Neue"/>
              </a:rPr>
              <a:t>Amazon EKS node groups (</a:t>
            </a:r>
            <a:r>
              <a:rPr lang="en-US" sz="1600" dirty="0">
                <a:solidFill>
                  <a:srgbClr val="FF9900"/>
                </a:solidFill>
              </a:rPr>
              <a:t>managed</a:t>
            </a:r>
            <a:r>
              <a:rPr lang="en-US" sz="1667" dirty="0">
                <a:solidFill>
                  <a:schemeClr val="tx2"/>
                </a:solidFill>
                <a:ea typeface="Verdana" pitchFamily="34" charset="0"/>
                <a:cs typeface="Helvetica Neue"/>
              </a:rPr>
              <a:t> or </a:t>
            </a:r>
            <a:r>
              <a:rPr lang="en-US" sz="1600" dirty="0">
                <a:solidFill>
                  <a:srgbClr val="FF9900"/>
                </a:solidFill>
              </a:rPr>
              <a:t>self-managed</a:t>
            </a:r>
            <a:r>
              <a:rPr lang="en-US" sz="1667" dirty="0">
                <a:solidFill>
                  <a:schemeClr val="tx2"/>
                </a:solidFill>
                <a:ea typeface="Verdana" pitchFamily="34" charset="0"/>
                <a:cs typeface="Helvetica Neue"/>
              </a:rPr>
              <a:t>)</a:t>
            </a:r>
          </a:p>
        </p:txBody>
      </p:sp>
      <p:sp>
        <p:nvSpPr>
          <p:cNvPr id="47" name="Right Bracket 46">
            <a:extLst>
              <a:ext uri="{FF2B5EF4-FFF2-40B4-BE49-F238E27FC236}">
                <a16:creationId xmlns:a16="http://schemas.microsoft.com/office/drawing/2014/main" id="{53E90E01-FD7D-8148-985D-BE1377BCD0F9}"/>
              </a:ext>
            </a:extLst>
          </p:cNvPr>
          <p:cNvSpPr/>
          <p:nvPr/>
        </p:nvSpPr>
        <p:spPr>
          <a:xfrm>
            <a:off x="10552176" y="1524001"/>
            <a:ext cx="66164" cy="1201840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 sz="1500"/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AEDEFAA7-F2FF-E949-8218-C4273960A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1302" y="1817271"/>
            <a:ext cx="1668227" cy="605422"/>
          </a:xfrm>
          <a:prstGeom prst="rect">
            <a:avLst/>
          </a:prstGeom>
          <a:solidFill>
            <a:srgbClr val="26206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363"/>
            <a:r>
              <a:rPr lang="en-US" sz="1667" dirty="0">
                <a:solidFill>
                  <a:schemeClr val="tx2"/>
                </a:solidFill>
                <a:ea typeface="Verdana" pitchFamily="34" charset="0"/>
                <a:cs typeface="Helvetica Neue"/>
              </a:rPr>
              <a:t>Kubernetes control plane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91A9E4-008C-9649-A65B-1D9E6333C97B}"/>
              </a:ext>
            </a:extLst>
          </p:cNvPr>
          <p:cNvSpPr txBox="1"/>
          <p:nvPr/>
        </p:nvSpPr>
        <p:spPr>
          <a:xfrm>
            <a:off x="1868242" y="5910161"/>
            <a:ext cx="125972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Spot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C63E92-2B40-CC44-80AF-26DEA5E7A5C8}"/>
              </a:ext>
            </a:extLst>
          </p:cNvPr>
          <p:cNvSpPr txBox="1"/>
          <p:nvPr/>
        </p:nvSpPr>
        <p:spPr>
          <a:xfrm>
            <a:off x="2957109" y="5912244"/>
            <a:ext cx="125972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Spot Instance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400260-22BB-E843-8BFB-CFE2D9D4734F}"/>
              </a:ext>
            </a:extLst>
          </p:cNvPr>
          <p:cNvSpPr txBox="1"/>
          <p:nvPr/>
        </p:nvSpPr>
        <p:spPr>
          <a:xfrm>
            <a:off x="4513377" y="5912243"/>
            <a:ext cx="125972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Spot Instance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B1E5FA-A46A-CB47-90DB-5F512E89F0F1}"/>
              </a:ext>
            </a:extLst>
          </p:cNvPr>
          <p:cNvSpPr txBox="1"/>
          <p:nvPr/>
        </p:nvSpPr>
        <p:spPr>
          <a:xfrm>
            <a:off x="5595999" y="5914325"/>
            <a:ext cx="125972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Spot Instance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D6EDC6-5346-E145-A53C-C5AD7FFEE4E8}"/>
              </a:ext>
            </a:extLst>
          </p:cNvPr>
          <p:cNvSpPr txBox="1"/>
          <p:nvPr/>
        </p:nvSpPr>
        <p:spPr>
          <a:xfrm>
            <a:off x="7108545" y="5914325"/>
            <a:ext cx="125972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Spot Instance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B39A92-8EA1-8C4B-97A9-8978256F8ABE}"/>
              </a:ext>
            </a:extLst>
          </p:cNvPr>
          <p:cNvSpPr txBox="1"/>
          <p:nvPr/>
        </p:nvSpPr>
        <p:spPr>
          <a:xfrm>
            <a:off x="8166183" y="5916407"/>
            <a:ext cx="125972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Spot Instance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4A4024-AFA3-1D49-8BC4-B307FF6981E0}"/>
              </a:ext>
            </a:extLst>
          </p:cNvPr>
          <p:cNvSpPr txBox="1"/>
          <p:nvPr/>
        </p:nvSpPr>
        <p:spPr>
          <a:xfrm>
            <a:off x="1868242" y="4612060"/>
            <a:ext cx="1259728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On-Demand Instance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16D1E2-135B-CB4B-A7F5-675B603EE39B}"/>
              </a:ext>
            </a:extLst>
          </p:cNvPr>
          <p:cNvSpPr txBox="1"/>
          <p:nvPr/>
        </p:nvSpPr>
        <p:spPr>
          <a:xfrm>
            <a:off x="2957109" y="4612060"/>
            <a:ext cx="1259728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On-Demand Instance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2D0B6D-A68D-994F-B26E-52F74D9D26E4}"/>
              </a:ext>
            </a:extLst>
          </p:cNvPr>
          <p:cNvSpPr txBox="1"/>
          <p:nvPr/>
        </p:nvSpPr>
        <p:spPr>
          <a:xfrm>
            <a:off x="4513377" y="4612060"/>
            <a:ext cx="1259728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On-Demand Instance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2752E-C719-B345-B3E8-7DFB1477034A}"/>
              </a:ext>
            </a:extLst>
          </p:cNvPr>
          <p:cNvSpPr txBox="1"/>
          <p:nvPr/>
        </p:nvSpPr>
        <p:spPr>
          <a:xfrm>
            <a:off x="5595999" y="4612060"/>
            <a:ext cx="1259728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On-Demand Instance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E1E777-066F-F543-8539-B03FD09B3728}"/>
              </a:ext>
            </a:extLst>
          </p:cNvPr>
          <p:cNvSpPr txBox="1"/>
          <p:nvPr/>
        </p:nvSpPr>
        <p:spPr>
          <a:xfrm>
            <a:off x="7108545" y="4612060"/>
            <a:ext cx="1259728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On-Demand Instance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8C6C99-DD94-CA45-9FAF-32106C9103CF}"/>
              </a:ext>
            </a:extLst>
          </p:cNvPr>
          <p:cNvSpPr txBox="1"/>
          <p:nvPr/>
        </p:nvSpPr>
        <p:spPr>
          <a:xfrm>
            <a:off x="8166183" y="4612060"/>
            <a:ext cx="1259728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7" dirty="0">
                <a:solidFill>
                  <a:schemeClr val="tx2"/>
                </a:solidFill>
                <a:ea typeface="Amazon Ember" panose="020B0603020204020204" pitchFamily="34" charset="0"/>
                <a:cs typeface="Arial" panose="020B0604020202020204" pitchFamily="34" charset="0"/>
              </a:rPr>
              <a:t>On-Demand Instance</a:t>
            </a:r>
          </a:p>
        </p:txBody>
      </p:sp>
    </p:spTree>
    <p:extLst>
      <p:ext uri="{BB962C8B-B14F-4D97-AF65-F5344CB8AC3E}">
        <p14:creationId xmlns:p14="http://schemas.microsoft.com/office/powerpoint/2010/main" val="17020493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A3156A-DBE9-FC43-99BF-44EF02AE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Amazon EKS managed node groups with EC2 Spot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F4457-0EDF-EA47-807E-02BE0A8681A7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34CDD4-D76F-4459-B025-0310E913C243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15CD6B-7F7F-0B49-A9B1-6615A3ADE16D}"/>
              </a:ext>
            </a:extLst>
          </p:cNvPr>
          <p:cNvGrpSpPr/>
          <p:nvPr/>
        </p:nvGrpSpPr>
        <p:grpSpPr>
          <a:xfrm>
            <a:off x="1205461" y="1677255"/>
            <a:ext cx="3106691" cy="3926666"/>
            <a:chOff x="235298" y="2360780"/>
            <a:chExt cx="3989462" cy="50780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651D0A-138B-084B-9261-770426EA94D8}"/>
                </a:ext>
              </a:extLst>
            </p:cNvPr>
            <p:cNvSpPr txBox="1"/>
            <p:nvPr/>
          </p:nvSpPr>
          <p:spPr>
            <a:xfrm>
              <a:off x="235298" y="4009873"/>
              <a:ext cx="3989462" cy="3429000"/>
            </a:xfrm>
            <a:prstGeom prst="rect">
              <a:avLst/>
            </a:prstGeom>
            <a:noFill/>
          </p:spPr>
          <p:txBody>
            <a:bodyPr wrap="square" lIns="152400" tIns="121920" rIns="152400" bIns="1219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ES">
                  <a:solidFill>
                    <a:srgbClr val="FF9900"/>
                  </a:solidFill>
                </a:rPr>
                <a:t>Automatic </a:t>
              </a:r>
              <a:br>
                <a:rPr lang="en-US" dirty="0">
                  <a:solidFill>
                    <a:srgbClr val="FF9900"/>
                  </a:solidFill>
                </a:rPr>
              </a:br>
              <a:r>
                <a:rPr lang="en-ES" dirty="0">
                  <a:solidFill>
                    <a:srgbClr val="FF9900"/>
                  </a:solidFill>
                </a:rPr>
                <a:t>node provisioning</a:t>
              </a:r>
            </a:p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US" sz="1200" dirty="0"/>
                <a:t>Support for m</a:t>
              </a:r>
              <a:r>
                <a:rPr lang="en-ES" sz="1200" dirty="0"/>
                <a:t>ixed </a:t>
              </a:r>
              <a:br>
                <a:rPr lang="en-US" sz="1200" dirty="0"/>
              </a:br>
              <a:r>
                <a:rPr lang="en-US" sz="1200" dirty="0"/>
                <a:t>i</a:t>
              </a:r>
              <a:r>
                <a:rPr lang="en-ES" sz="1200" dirty="0"/>
                <a:t>nstance types</a:t>
              </a:r>
              <a:endParaRPr lang="en-US" sz="1200" dirty="0"/>
            </a:p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US" sz="1200" dirty="0"/>
                <a:t>Amazon EC2 </a:t>
              </a:r>
              <a:r>
                <a:rPr lang="en-ES" sz="1200" dirty="0"/>
                <a:t>Auto Scaling group provisioning with </a:t>
              </a:r>
              <a:r>
                <a:rPr lang="en-ES" sz="1200" dirty="0">
                  <a:solidFill>
                    <a:srgbClr val="FF9900"/>
                  </a:solidFill>
                </a:rPr>
                <a:t>capacity-optimized</a:t>
              </a:r>
              <a:r>
                <a:rPr lang="en-ES" sz="1200" dirty="0"/>
                <a:t> </a:t>
              </a:r>
              <a:br>
                <a:rPr lang="en-US" sz="1200" dirty="0"/>
              </a:br>
              <a:r>
                <a:rPr lang="en-ES" sz="1200" dirty="0"/>
                <a:t>allocation strategy</a:t>
              </a:r>
              <a:endParaRPr lang="en-US" sz="1200" dirty="0"/>
            </a:p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US" sz="1200" dirty="0"/>
                <a:t>Au</a:t>
              </a:r>
              <a:r>
                <a:rPr lang="en-ES" sz="1200" dirty="0"/>
                <a:t>tomatic</a:t>
              </a:r>
              <a:r>
                <a:rPr lang="en-US" sz="1200" dirty="0"/>
                <a:t>ally configures</a:t>
              </a:r>
              <a:r>
                <a:rPr lang="en-ES" sz="1200" dirty="0"/>
                <a:t> Kubernetes labels and AWS </a:t>
              </a:r>
              <a:r>
                <a:rPr lang="en-US" sz="1200" dirty="0"/>
                <a:t>t</a:t>
              </a:r>
              <a:r>
                <a:rPr lang="en-ES" sz="1200" dirty="0"/>
                <a:t>ags (e.g.</a:t>
              </a:r>
              <a:r>
                <a:rPr lang="en-US" sz="1200" dirty="0"/>
                <a:t>,</a:t>
              </a:r>
              <a:r>
                <a:rPr lang="en-ES" sz="1200" dirty="0"/>
                <a:t> </a:t>
              </a:r>
              <a:r>
                <a:rPr lang="en-US" sz="1200" dirty="0"/>
                <a:t>c</a:t>
              </a:r>
              <a:r>
                <a:rPr lang="en-ES" sz="1200" dirty="0"/>
                <a:t>luster </a:t>
              </a:r>
              <a:r>
                <a:rPr lang="en-US" sz="1200" dirty="0"/>
                <a:t>a</a:t>
              </a:r>
              <a:r>
                <a:rPr lang="en-ES" sz="1200" dirty="0"/>
                <a:t>utoscaler)</a:t>
              </a:r>
            </a:p>
          </p:txBody>
        </p:sp>
        <p:grpSp>
          <p:nvGrpSpPr>
            <p:cNvPr id="7" name="Graphic 4">
              <a:extLst>
                <a:ext uri="{FF2B5EF4-FFF2-40B4-BE49-F238E27FC236}">
                  <a16:creationId xmlns:a16="http://schemas.microsoft.com/office/drawing/2014/main" id="{584397CF-AD0D-4C42-B45B-4EF8907496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1546" y="2360780"/>
              <a:ext cx="1669095" cy="1561857"/>
              <a:chOff x="1300375" y="2724887"/>
              <a:chExt cx="1669095" cy="1561857"/>
            </a:xfrm>
            <a:noFill/>
          </p:grpSpPr>
          <p:grpSp>
            <p:nvGrpSpPr>
              <p:cNvPr id="8" name="Graphic 4">
                <a:extLst>
                  <a:ext uri="{FF2B5EF4-FFF2-40B4-BE49-F238E27FC236}">
                    <a16:creationId xmlns:a16="http://schemas.microsoft.com/office/drawing/2014/main" id="{264A0952-C8D6-144C-B014-262C6143216E}"/>
                  </a:ext>
                </a:extLst>
              </p:cNvPr>
              <p:cNvGrpSpPr/>
              <p:nvPr/>
            </p:nvGrpSpPr>
            <p:grpSpPr>
              <a:xfrm>
                <a:off x="1300375" y="2724887"/>
                <a:ext cx="1669095" cy="1561857"/>
                <a:chOff x="1300375" y="2724887"/>
                <a:chExt cx="1669095" cy="1561857"/>
              </a:xfrm>
              <a:noFill/>
            </p:grpSpPr>
            <p:grpSp>
              <p:nvGrpSpPr>
                <p:cNvPr id="13" name="Graphic 4">
                  <a:extLst>
                    <a:ext uri="{FF2B5EF4-FFF2-40B4-BE49-F238E27FC236}">
                      <a16:creationId xmlns:a16="http://schemas.microsoft.com/office/drawing/2014/main" id="{B258FD25-F557-A048-902E-A93D361024FB}"/>
                    </a:ext>
                  </a:extLst>
                </p:cNvPr>
                <p:cNvGrpSpPr/>
                <p:nvPr/>
              </p:nvGrpSpPr>
              <p:grpSpPr>
                <a:xfrm>
                  <a:off x="1300375" y="2724887"/>
                  <a:ext cx="1669095" cy="1561857"/>
                  <a:chOff x="1300375" y="2724887"/>
                  <a:chExt cx="1669095" cy="1561857"/>
                </a:xfrm>
                <a:noFill/>
              </p:grpSpPr>
              <p:sp>
                <p:nvSpPr>
                  <p:cNvPr id="22" name="Freeform 21">
                    <a:extLst>
                      <a:ext uri="{FF2B5EF4-FFF2-40B4-BE49-F238E27FC236}">
                        <a16:creationId xmlns:a16="http://schemas.microsoft.com/office/drawing/2014/main" id="{2D7D833F-BC6E-D049-853B-FB99DA04EB5E}"/>
                      </a:ext>
                    </a:extLst>
                  </p:cNvPr>
                  <p:cNvSpPr/>
                  <p:nvPr/>
                </p:nvSpPr>
                <p:spPr>
                  <a:xfrm>
                    <a:off x="1546705" y="3542447"/>
                    <a:ext cx="95558" cy="95558"/>
                  </a:xfrm>
                  <a:custGeom>
                    <a:avLst/>
                    <a:gdLst>
                      <a:gd name="connsiteX0" fmla="*/ 95559 w 95558"/>
                      <a:gd name="connsiteY0" fmla="*/ 47779 h 95558"/>
                      <a:gd name="connsiteX1" fmla="*/ 47779 w 95558"/>
                      <a:gd name="connsiteY1" fmla="*/ 95559 h 95558"/>
                      <a:gd name="connsiteX2" fmla="*/ 0 w 95558"/>
                      <a:gd name="connsiteY2" fmla="*/ 47779 h 95558"/>
                      <a:gd name="connsiteX3" fmla="*/ 47779 w 95558"/>
                      <a:gd name="connsiteY3" fmla="*/ 0 h 95558"/>
                      <a:gd name="connsiteX4" fmla="*/ 95559 w 95558"/>
                      <a:gd name="connsiteY4" fmla="*/ 47779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558" h="95558">
                        <a:moveTo>
                          <a:pt x="95559" y="47779"/>
                        </a:moveTo>
                        <a:cubicBezTo>
                          <a:pt x="95559" y="74167"/>
                          <a:pt x="74167" y="95559"/>
                          <a:pt x="47779" y="95559"/>
                        </a:cubicBezTo>
                        <a:cubicBezTo>
                          <a:pt x="21392" y="95559"/>
                          <a:pt x="0" y="74167"/>
                          <a:pt x="0" y="47779"/>
                        </a:cubicBezTo>
                        <a:cubicBezTo>
                          <a:pt x="0" y="21392"/>
                          <a:pt x="21392" y="0"/>
                          <a:pt x="47779" y="0"/>
                        </a:cubicBezTo>
                        <a:cubicBezTo>
                          <a:pt x="74167" y="0"/>
                          <a:pt x="95559" y="21392"/>
                          <a:pt x="95559" y="47779"/>
                        </a:cubicBezTo>
                        <a:close/>
                      </a:path>
                    </a:pathLst>
                  </a:custGeom>
                  <a:noFill/>
                  <a:ln w="21146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23" name="Freeform 22">
                    <a:extLst>
                      <a:ext uri="{FF2B5EF4-FFF2-40B4-BE49-F238E27FC236}">
                        <a16:creationId xmlns:a16="http://schemas.microsoft.com/office/drawing/2014/main" id="{DE9CBD30-DFE8-6548-9BAA-6D0030381A4A}"/>
                      </a:ext>
                    </a:extLst>
                  </p:cNvPr>
                  <p:cNvSpPr/>
                  <p:nvPr/>
                </p:nvSpPr>
                <p:spPr>
                  <a:xfrm>
                    <a:off x="1546705" y="3279129"/>
                    <a:ext cx="95558" cy="95558"/>
                  </a:xfrm>
                  <a:custGeom>
                    <a:avLst/>
                    <a:gdLst>
                      <a:gd name="connsiteX0" fmla="*/ 95559 w 95558"/>
                      <a:gd name="connsiteY0" fmla="*/ 47779 h 95558"/>
                      <a:gd name="connsiteX1" fmla="*/ 47779 w 95558"/>
                      <a:gd name="connsiteY1" fmla="*/ 95559 h 95558"/>
                      <a:gd name="connsiteX2" fmla="*/ 0 w 95558"/>
                      <a:gd name="connsiteY2" fmla="*/ 47779 h 95558"/>
                      <a:gd name="connsiteX3" fmla="*/ 47779 w 95558"/>
                      <a:gd name="connsiteY3" fmla="*/ 0 h 95558"/>
                      <a:gd name="connsiteX4" fmla="*/ 95559 w 95558"/>
                      <a:gd name="connsiteY4" fmla="*/ 47779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558" h="95558">
                        <a:moveTo>
                          <a:pt x="95559" y="47779"/>
                        </a:moveTo>
                        <a:cubicBezTo>
                          <a:pt x="95559" y="74167"/>
                          <a:pt x="74167" y="95559"/>
                          <a:pt x="47779" y="95559"/>
                        </a:cubicBezTo>
                        <a:cubicBezTo>
                          <a:pt x="21392" y="95559"/>
                          <a:pt x="0" y="74167"/>
                          <a:pt x="0" y="47779"/>
                        </a:cubicBezTo>
                        <a:cubicBezTo>
                          <a:pt x="0" y="21392"/>
                          <a:pt x="21392" y="0"/>
                          <a:pt x="47779" y="0"/>
                        </a:cubicBezTo>
                        <a:cubicBezTo>
                          <a:pt x="74167" y="0"/>
                          <a:pt x="95559" y="21392"/>
                          <a:pt x="95559" y="47779"/>
                        </a:cubicBezTo>
                        <a:close/>
                      </a:path>
                    </a:pathLst>
                  </a:custGeom>
                  <a:noFill/>
                  <a:ln w="21146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24" name="Freeform 23">
                    <a:extLst>
                      <a:ext uri="{FF2B5EF4-FFF2-40B4-BE49-F238E27FC236}">
                        <a16:creationId xmlns:a16="http://schemas.microsoft.com/office/drawing/2014/main" id="{4EA3A80B-6A6E-8D49-8444-E2E4CA72E127}"/>
                      </a:ext>
                    </a:extLst>
                  </p:cNvPr>
                  <p:cNvSpPr/>
                  <p:nvPr/>
                </p:nvSpPr>
                <p:spPr>
                  <a:xfrm>
                    <a:off x="1954423" y="2861855"/>
                    <a:ext cx="95558" cy="95558"/>
                  </a:xfrm>
                  <a:custGeom>
                    <a:avLst/>
                    <a:gdLst>
                      <a:gd name="connsiteX0" fmla="*/ 95559 w 95558"/>
                      <a:gd name="connsiteY0" fmla="*/ 47779 h 95558"/>
                      <a:gd name="connsiteX1" fmla="*/ 47779 w 95558"/>
                      <a:gd name="connsiteY1" fmla="*/ 95559 h 95558"/>
                      <a:gd name="connsiteX2" fmla="*/ 0 w 95558"/>
                      <a:gd name="connsiteY2" fmla="*/ 47779 h 95558"/>
                      <a:gd name="connsiteX3" fmla="*/ 47779 w 95558"/>
                      <a:gd name="connsiteY3" fmla="*/ 0 h 95558"/>
                      <a:gd name="connsiteX4" fmla="*/ 95559 w 95558"/>
                      <a:gd name="connsiteY4" fmla="*/ 47779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558" h="95558">
                        <a:moveTo>
                          <a:pt x="95559" y="47779"/>
                        </a:moveTo>
                        <a:cubicBezTo>
                          <a:pt x="95559" y="74167"/>
                          <a:pt x="74167" y="95559"/>
                          <a:pt x="47779" y="95559"/>
                        </a:cubicBezTo>
                        <a:cubicBezTo>
                          <a:pt x="21392" y="95559"/>
                          <a:pt x="0" y="74167"/>
                          <a:pt x="0" y="47779"/>
                        </a:cubicBezTo>
                        <a:cubicBezTo>
                          <a:pt x="0" y="21392"/>
                          <a:pt x="21392" y="0"/>
                          <a:pt x="47779" y="0"/>
                        </a:cubicBezTo>
                        <a:cubicBezTo>
                          <a:pt x="74167" y="0"/>
                          <a:pt x="95559" y="21392"/>
                          <a:pt x="95559" y="47779"/>
                        </a:cubicBezTo>
                        <a:close/>
                      </a:path>
                    </a:pathLst>
                  </a:custGeom>
                  <a:noFill/>
                  <a:ln w="21146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25" name="Freeform 24">
                    <a:extLst>
                      <a:ext uri="{FF2B5EF4-FFF2-40B4-BE49-F238E27FC236}">
                        <a16:creationId xmlns:a16="http://schemas.microsoft.com/office/drawing/2014/main" id="{6B089057-8343-4B4F-B2C5-56893C547557}"/>
                      </a:ext>
                    </a:extLst>
                  </p:cNvPr>
                  <p:cNvSpPr/>
                  <p:nvPr/>
                </p:nvSpPr>
                <p:spPr>
                  <a:xfrm>
                    <a:off x="2212432" y="2861855"/>
                    <a:ext cx="95558" cy="95558"/>
                  </a:xfrm>
                  <a:custGeom>
                    <a:avLst/>
                    <a:gdLst>
                      <a:gd name="connsiteX0" fmla="*/ 95559 w 95558"/>
                      <a:gd name="connsiteY0" fmla="*/ 47779 h 95558"/>
                      <a:gd name="connsiteX1" fmla="*/ 47779 w 95558"/>
                      <a:gd name="connsiteY1" fmla="*/ 95559 h 95558"/>
                      <a:gd name="connsiteX2" fmla="*/ 0 w 95558"/>
                      <a:gd name="connsiteY2" fmla="*/ 47779 h 95558"/>
                      <a:gd name="connsiteX3" fmla="*/ 47779 w 95558"/>
                      <a:gd name="connsiteY3" fmla="*/ 0 h 95558"/>
                      <a:gd name="connsiteX4" fmla="*/ 95559 w 95558"/>
                      <a:gd name="connsiteY4" fmla="*/ 47779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558" h="95558">
                        <a:moveTo>
                          <a:pt x="95559" y="47779"/>
                        </a:moveTo>
                        <a:cubicBezTo>
                          <a:pt x="95559" y="74167"/>
                          <a:pt x="74167" y="95559"/>
                          <a:pt x="47779" y="95559"/>
                        </a:cubicBezTo>
                        <a:cubicBezTo>
                          <a:pt x="21392" y="95559"/>
                          <a:pt x="0" y="74167"/>
                          <a:pt x="0" y="47779"/>
                        </a:cubicBezTo>
                        <a:cubicBezTo>
                          <a:pt x="0" y="21392"/>
                          <a:pt x="21392" y="0"/>
                          <a:pt x="47779" y="0"/>
                        </a:cubicBezTo>
                        <a:cubicBezTo>
                          <a:pt x="74167" y="0"/>
                          <a:pt x="95559" y="21392"/>
                          <a:pt x="95559" y="47779"/>
                        </a:cubicBezTo>
                        <a:close/>
                      </a:path>
                    </a:pathLst>
                  </a:custGeom>
                  <a:noFill/>
                  <a:ln w="21146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26" name="Freeform 25">
                    <a:extLst>
                      <a:ext uri="{FF2B5EF4-FFF2-40B4-BE49-F238E27FC236}">
                        <a16:creationId xmlns:a16="http://schemas.microsoft.com/office/drawing/2014/main" id="{713DDDCC-D4AF-6440-955D-7BD94758D296}"/>
                      </a:ext>
                    </a:extLst>
                  </p:cNvPr>
                  <p:cNvSpPr/>
                  <p:nvPr/>
                </p:nvSpPr>
                <p:spPr>
                  <a:xfrm>
                    <a:off x="2636076" y="3264264"/>
                    <a:ext cx="95558" cy="95558"/>
                  </a:xfrm>
                  <a:custGeom>
                    <a:avLst/>
                    <a:gdLst>
                      <a:gd name="connsiteX0" fmla="*/ 95559 w 95558"/>
                      <a:gd name="connsiteY0" fmla="*/ 47779 h 95558"/>
                      <a:gd name="connsiteX1" fmla="*/ 47779 w 95558"/>
                      <a:gd name="connsiteY1" fmla="*/ 95559 h 95558"/>
                      <a:gd name="connsiteX2" fmla="*/ 0 w 95558"/>
                      <a:gd name="connsiteY2" fmla="*/ 47779 h 95558"/>
                      <a:gd name="connsiteX3" fmla="*/ 47779 w 95558"/>
                      <a:gd name="connsiteY3" fmla="*/ 0 h 95558"/>
                      <a:gd name="connsiteX4" fmla="*/ 95559 w 95558"/>
                      <a:gd name="connsiteY4" fmla="*/ 47779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558" h="95558">
                        <a:moveTo>
                          <a:pt x="95559" y="47779"/>
                        </a:moveTo>
                        <a:cubicBezTo>
                          <a:pt x="95559" y="74167"/>
                          <a:pt x="74167" y="95559"/>
                          <a:pt x="47779" y="95559"/>
                        </a:cubicBezTo>
                        <a:cubicBezTo>
                          <a:pt x="21392" y="95559"/>
                          <a:pt x="0" y="74167"/>
                          <a:pt x="0" y="47779"/>
                        </a:cubicBezTo>
                        <a:cubicBezTo>
                          <a:pt x="0" y="21392"/>
                          <a:pt x="21392" y="0"/>
                          <a:pt x="47779" y="0"/>
                        </a:cubicBezTo>
                        <a:cubicBezTo>
                          <a:pt x="74167" y="0"/>
                          <a:pt x="95559" y="21392"/>
                          <a:pt x="95559" y="47779"/>
                        </a:cubicBezTo>
                        <a:close/>
                      </a:path>
                    </a:pathLst>
                  </a:custGeom>
                  <a:noFill/>
                  <a:ln w="21146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27" name="Freeform 26">
                    <a:extLst>
                      <a:ext uri="{FF2B5EF4-FFF2-40B4-BE49-F238E27FC236}">
                        <a16:creationId xmlns:a16="http://schemas.microsoft.com/office/drawing/2014/main" id="{AF9ACBB4-AB90-5448-9832-08D5D10CF9EF}"/>
                      </a:ext>
                    </a:extLst>
                  </p:cNvPr>
                  <p:cNvSpPr/>
                  <p:nvPr/>
                </p:nvSpPr>
                <p:spPr>
                  <a:xfrm>
                    <a:off x="2636076" y="3538200"/>
                    <a:ext cx="95558" cy="95558"/>
                  </a:xfrm>
                  <a:custGeom>
                    <a:avLst/>
                    <a:gdLst>
                      <a:gd name="connsiteX0" fmla="*/ 95559 w 95558"/>
                      <a:gd name="connsiteY0" fmla="*/ 47779 h 95558"/>
                      <a:gd name="connsiteX1" fmla="*/ 47779 w 95558"/>
                      <a:gd name="connsiteY1" fmla="*/ 95559 h 95558"/>
                      <a:gd name="connsiteX2" fmla="*/ 0 w 95558"/>
                      <a:gd name="connsiteY2" fmla="*/ 47779 h 95558"/>
                      <a:gd name="connsiteX3" fmla="*/ 47779 w 95558"/>
                      <a:gd name="connsiteY3" fmla="*/ 0 h 95558"/>
                      <a:gd name="connsiteX4" fmla="*/ 95559 w 95558"/>
                      <a:gd name="connsiteY4" fmla="*/ 47779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558" h="95558">
                        <a:moveTo>
                          <a:pt x="95559" y="47779"/>
                        </a:moveTo>
                        <a:cubicBezTo>
                          <a:pt x="95559" y="74167"/>
                          <a:pt x="74167" y="95559"/>
                          <a:pt x="47779" y="95559"/>
                        </a:cubicBezTo>
                        <a:cubicBezTo>
                          <a:pt x="21392" y="95559"/>
                          <a:pt x="0" y="74167"/>
                          <a:pt x="0" y="47779"/>
                        </a:cubicBezTo>
                        <a:cubicBezTo>
                          <a:pt x="0" y="21392"/>
                          <a:pt x="21392" y="0"/>
                          <a:pt x="47779" y="0"/>
                        </a:cubicBezTo>
                        <a:cubicBezTo>
                          <a:pt x="74167" y="0"/>
                          <a:pt x="95559" y="21392"/>
                          <a:pt x="95559" y="47779"/>
                        </a:cubicBezTo>
                        <a:close/>
                      </a:path>
                    </a:pathLst>
                  </a:custGeom>
                  <a:noFill/>
                  <a:ln w="21146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28" name="Freeform 27">
                    <a:extLst>
                      <a:ext uri="{FF2B5EF4-FFF2-40B4-BE49-F238E27FC236}">
                        <a16:creationId xmlns:a16="http://schemas.microsoft.com/office/drawing/2014/main" id="{C2881985-9DA8-D04E-9A0D-7E5FAA4A7B6F}"/>
                      </a:ext>
                    </a:extLst>
                  </p:cNvPr>
                  <p:cNvSpPr/>
                  <p:nvPr/>
                </p:nvSpPr>
                <p:spPr>
                  <a:xfrm>
                    <a:off x="1954423" y="3952288"/>
                    <a:ext cx="95558" cy="95558"/>
                  </a:xfrm>
                  <a:custGeom>
                    <a:avLst/>
                    <a:gdLst>
                      <a:gd name="connsiteX0" fmla="*/ 95559 w 95558"/>
                      <a:gd name="connsiteY0" fmla="*/ 47780 h 95558"/>
                      <a:gd name="connsiteX1" fmla="*/ 47779 w 95558"/>
                      <a:gd name="connsiteY1" fmla="*/ 95559 h 95558"/>
                      <a:gd name="connsiteX2" fmla="*/ 0 w 95558"/>
                      <a:gd name="connsiteY2" fmla="*/ 47780 h 95558"/>
                      <a:gd name="connsiteX3" fmla="*/ 47779 w 95558"/>
                      <a:gd name="connsiteY3" fmla="*/ 0 h 95558"/>
                      <a:gd name="connsiteX4" fmla="*/ 95559 w 95558"/>
                      <a:gd name="connsiteY4" fmla="*/ 47780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558" h="95558">
                        <a:moveTo>
                          <a:pt x="95559" y="47780"/>
                        </a:moveTo>
                        <a:cubicBezTo>
                          <a:pt x="95559" y="74167"/>
                          <a:pt x="74167" y="95559"/>
                          <a:pt x="47779" y="95559"/>
                        </a:cubicBezTo>
                        <a:cubicBezTo>
                          <a:pt x="21392" y="95559"/>
                          <a:pt x="0" y="74167"/>
                          <a:pt x="0" y="47780"/>
                        </a:cubicBezTo>
                        <a:cubicBezTo>
                          <a:pt x="0" y="21392"/>
                          <a:pt x="21392" y="0"/>
                          <a:pt x="47779" y="0"/>
                        </a:cubicBezTo>
                        <a:cubicBezTo>
                          <a:pt x="74167" y="0"/>
                          <a:pt x="95559" y="21392"/>
                          <a:pt x="95559" y="47780"/>
                        </a:cubicBezTo>
                        <a:close/>
                      </a:path>
                    </a:pathLst>
                  </a:custGeom>
                  <a:noFill/>
                  <a:ln w="21146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29" name="Freeform 28">
                    <a:extLst>
                      <a:ext uri="{FF2B5EF4-FFF2-40B4-BE49-F238E27FC236}">
                        <a16:creationId xmlns:a16="http://schemas.microsoft.com/office/drawing/2014/main" id="{1370DDF9-3C73-6542-87B3-9E8ECBC15FB6}"/>
                      </a:ext>
                    </a:extLst>
                  </p:cNvPr>
                  <p:cNvSpPr/>
                  <p:nvPr/>
                </p:nvSpPr>
                <p:spPr>
                  <a:xfrm>
                    <a:off x="2232605" y="3952288"/>
                    <a:ext cx="95558" cy="95558"/>
                  </a:xfrm>
                  <a:custGeom>
                    <a:avLst/>
                    <a:gdLst>
                      <a:gd name="connsiteX0" fmla="*/ 95559 w 95558"/>
                      <a:gd name="connsiteY0" fmla="*/ 47780 h 95558"/>
                      <a:gd name="connsiteX1" fmla="*/ 47779 w 95558"/>
                      <a:gd name="connsiteY1" fmla="*/ 95559 h 95558"/>
                      <a:gd name="connsiteX2" fmla="*/ 0 w 95558"/>
                      <a:gd name="connsiteY2" fmla="*/ 47780 h 95558"/>
                      <a:gd name="connsiteX3" fmla="*/ 47779 w 95558"/>
                      <a:gd name="connsiteY3" fmla="*/ 0 h 95558"/>
                      <a:gd name="connsiteX4" fmla="*/ 95559 w 95558"/>
                      <a:gd name="connsiteY4" fmla="*/ 47780 h 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558" h="95558">
                        <a:moveTo>
                          <a:pt x="95559" y="47780"/>
                        </a:moveTo>
                        <a:cubicBezTo>
                          <a:pt x="95559" y="74167"/>
                          <a:pt x="74167" y="95559"/>
                          <a:pt x="47779" y="95559"/>
                        </a:cubicBezTo>
                        <a:cubicBezTo>
                          <a:pt x="21392" y="95559"/>
                          <a:pt x="0" y="74167"/>
                          <a:pt x="0" y="47780"/>
                        </a:cubicBezTo>
                        <a:cubicBezTo>
                          <a:pt x="0" y="21392"/>
                          <a:pt x="21392" y="0"/>
                          <a:pt x="47779" y="0"/>
                        </a:cubicBezTo>
                        <a:cubicBezTo>
                          <a:pt x="74167" y="0"/>
                          <a:pt x="95559" y="21392"/>
                          <a:pt x="95559" y="47780"/>
                        </a:cubicBezTo>
                        <a:close/>
                      </a:path>
                    </a:pathLst>
                  </a:custGeom>
                  <a:noFill/>
                  <a:ln w="21146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30" name="Freeform 29">
                    <a:extLst>
                      <a:ext uri="{FF2B5EF4-FFF2-40B4-BE49-F238E27FC236}">
                        <a16:creationId xmlns:a16="http://schemas.microsoft.com/office/drawing/2014/main" id="{4CCE2C75-4838-134C-98AA-313BCC89593E}"/>
                      </a:ext>
                    </a:extLst>
                  </p:cNvPr>
                  <p:cNvSpPr/>
                  <p:nvPr/>
                </p:nvSpPr>
                <p:spPr>
                  <a:xfrm>
                    <a:off x="2810206" y="2724887"/>
                    <a:ext cx="121041" cy="121041"/>
                  </a:xfrm>
                  <a:custGeom>
                    <a:avLst/>
                    <a:gdLst>
                      <a:gd name="connsiteX0" fmla="*/ 60521 w 121041"/>
                      <a:gd name="connsiteY0" fmla="*/ 121041 h 121041"/>
                      <a:gd name="connsiteX1" fmla="*/ 60521 w 121041"/>
                      <a:gd name="connsiteY1" fmla="*/ 121041 h 121041"/>
                      <a:gd name="connsiteX2" fmla="*/ 0 w 121041"/>
                      <a:gd name="connsiteY2" fmla="*/ 60521 h 121041"/>
                      <a:gd name="connsiteX3" fmla="*/ 0 w 121041"/>
                      <a:gd name="connsiteY3" fmla="*/ 60521 h 121041"/>
                      <a:gd name="connsiteX4" fmla="*/ 0 w 121041"/>
                      <a:gd name="connsiteY4" fmla="*/ 60521 h 121041"/>
                      <a:gd name="connsiteX5" fmla="*/ 60521 w 121041"/>
                      <a:gd name="connsiteY5" fmla="*/ 0 h 121041"/>
                      <a:gd name="connsiteX6" fmla="*/ 60521 w 121041"/>
                      <a:gd name="connsiteY6" fmla="*/ 0 h 121041"/>
                      <a:gd name="connsiteX7" fmla="*/ 60521 w 121041"/>
                      <a:gd name="connsiteY7" fmla="*/ 0 h 121041"/>
                      <a:gd name="connsiteX8" fmla="*/ 121041 w 121041"/>
                      <a:gd name="connsiteY8" fmla="*/ 60521 h 121041"/>
                      <a:gd name="connsiteX9" fmla="*/ 121041 w 121041"/>
                      <a:gd name="connsiteY9" fmla="*/ 60521 h 121041"/>
                      <a:gd name="connsiteX10" fmla="*/ 121041 w 121041"/>
                      <a:gd name="connsiteY10" fmla="*/ 60521 h 121041"/>
                      <a:gd name="connsiteX11" fmla="*/ 60521 w 121041"/>
                      <a:gd name="connsiteY11" fmla="*/ 121041 h 121041"/>
                      <a:gd name="connsiteX12" fmla="*/ 60521 w 121041"/>
                      <a:gd name="connsiteY12" fmla="*/ 121041 h 121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1041" h="121041">
                        <a:moveTo>
                          <a:pt x="60521" y="121041"/>
                        </a:moveTo>
                        <a:lnTo>
                          <a:pt x="60521" y="121041"/>
                        </a:lnTo>
                        <a:cubicBezTo>
                          <a:pt x="60521" y="87065"/>
                          <a:pt x="32915" y="60521"/>
                          <a:pt x="0" y="60521"/>
                        </a:cubicBezTo>
                        <a:lnTo>
                          <a:pt x="0" y="60521"/>
                        </a:lnTo>
                        <a:lnTo>
                          <a:pt x="0" y="60521"/>
                        </a:lnTo>
                        <a:cubicBezTo>
                          <a:pt x="33976" y="60521"/>
                          <a:pt x="60521" y="32915"/>
                          <a:pt x="60521" y="0"/>
                        </a:cubicBezTo>
                        <a:lnTo>
                          <a:pt x="60521" y="0"/>
                        </a:lnTo>
                        <a:lnTo>
                          <a:pt x="60521" y="0"/>
                        </a:lnTo>
                        <a:cubicBezTo>
                          <a:pt x="60521" y="33977"/>
                          <a:pt x="88126" y="60521"/>
                          <a:pt x="121041" y="60521"/>
                        </a:cubicBezTo>
                        <a:lnTo>
                          <a:pt x="121041" y="60521"/>
                        </a:lnTo>
                        <a:lnTo>
                          <a:pt x="121041" y="60521"/>
                        </a:lnTo>
                        <a:cubicBezTo>
                          <a:pt x="88126" y="59459"/>
                          <a:pt x="60521" y="87065"/>
                          <a:pt x="60521" y="121041"/>
                        </a:cubicBezTo>
                        <a:lnTo>
                          <a:pt x="60521" y="121041"/>
                        </a:lnTo>
                        <a:close/>
                      </a:path>
                    </a:pathLst>
                  </a:custGeom>
                  <a:noFill/>
                  <a:ln w="21146" cap="flat">
                    <a:solidFill>
                      <a:schemeClr val="accen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31" name="Freeform 30">
                    <a:extLst>
                      <a:ext uri="{FF2B5EF4-FFF2-40B4-BE49-F238E27FC236}">
                        <a16:creationId xmlns:a16="http://schemas.microsoft.com/office/drawing/2014/main" id="{934FB235-2EB4-A044-BA87-75CC627FD4CD}"/>
                      </a:ext>
                    </a:extLst>
                  </p:cNvPr>
                  <p:cNvSpPr/>
                  <p:nvPr/>
                </p:nvSpPr>
                <p:spPr>
                  <a:xfrm>
                    <a:off x="1300375" y="3327970"/>
                    <a:ext cx="121041" cy="121041"/>
                  </a:xfrm>
                  <a:custGeom>
                    <a:avLst/>
                    <a:gdLst>
                      <a:gd name="connsiteX0" fmla="*/ 60521 w 121041"/>
                      <a:gd name="connsiteY0" fmla="*/ 121041 h 121041"/>
                      <a:gd name="connsiteX1" fmla="*/ 60521 w 121041"/>
                      <a:gd name="connsiteY1" fmla="*/ 121041 h 121041"/>
                      <a:gd name="connsiteX2" fmla="*/ 0 w 121041"/>
                      <a:gd name="connsiteY2" fmla="*/ 60521 h 121041"/>
                      <a:gd name="connsiteX3" fmla="*/ 0 w 121041"/>
                      <a:gd name="connsiteY3" fmla="*/ 60521 h 121041"/>
                      <a:gd name="connsiteX4" fmla="*/ 0 w 121041"/>
                      <a:gd name="connsiteY4" fmla="*/ 60521 h 121041"/>
                      <a:gd name="connsiteX5" fmla="*/ 60521 w 121041"/>
                      <a:gd name="connsiteY5" fmla="*/ 0 h 121041"/>
                      <a:gd name="connsiteX6" fmla="*/ 60521 w 121041"/>
                      <a:gd name="connsiteY6" fmla="*/ 0 h 121041"/>
                      <a:gd name="connsiteX7" fmla="*/ 60521 w 121041"/>
                      <a:gd name="connsiteY7" fmla="*/ 0 h 121041"/>
                      <a:gd name="connsiteX8" fmla="*/ 121041 w 121041"/>
                      <a:gd name="connsiteY8" fmla="*/ 60521 h 121041"/>
                      <a:gd name="connsiteX9" fmla="*/ 121041 w 121041"/>
                      <a:gd name="connsiteY9" fmla="*/ 60521 h 121041"/>
                      <a:gd name="connsiteX10" fmla="*/ 121041 w 121041"/>
                      <a:gd name="connsiteY10" fmla="*/ 60521 h 121041"/>
                      <a:gd name="connsiteX11" fmla="*/ 60521 w 121041"/>
                      <a:gd name="connsiteY11" fmla="*/ 121041 h 121041"/>
                      <a:gd name="connsiteX12" fmla="*/ 60521 w 121041"/>
                      <a:gd name="connsiteY12" fmla="*/ 121041 h 121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1041" h="121041">
                        <a:moveTo>
                          <a:pt x="60521" y="121041"/>
                        </a:moveTo>
                        <a:lnTo>
                          <a:pt x="60521" y="121041"/>
                        </a:lnTo>
                        <a:cubicBezTo>
                          <a:pt x="60521" y="87065"/>
                          <a:pt x="32915" y="60521"/>
                          <a:pt x="0" y="60521"/>
                        </a:cubicBezTo>
                        <a:lnTo>
                          <a:pt x="0" y="60521"/>
                        </a:lnTo>
                        <a:lnTo>
                          <a:pt x="0" y="60521"/>
                        </a:lnTo>
                        <a:cubicBezTo>
                          <a:pt x="33977" y="60521"/>
                          <a:pt x="60521" y="32915"/>
                          <a:pt x="60521" y="0"/>
                        </a:cubicBezTo>
                        <a:lnTo>
                          <a:pt x="60521" y="0"/>
                        </a:lnTo>
                        <a:lnTo>
                          <a:pt x="60521" y="0"/>
                        </a:lnTo>
                        <a:cubicBezTo>
                          <a:pt x="60521" y="33976"/>
                          <a:pt x="88127" y="60521"/>
                          <a:pt x="121041" y="60521"/>
                        </a:cubicBezTo>
                        <a:lnTo>
                          <a:pt x="121041" y="60521"/>
                        </a:lnTo>
                        <a:lnTo>
                          <a:pt x="121041" y="60521"/>
                        </a:lnTo>
                        <a:cubicBezTo>
                          <a:pt x="88127" y="60521"/>
                          <a:pt x="60521" y="88126"/>
                          <a:pt x="60521" y="121041"/>
                        </a:cubicBezTo>
                        <a:lnTo>
                          <a:pt x="60521" y="121041"/>
                        </a:lnTo>
                        <a:close/>
                      </a:path>
                    </a:pathLst>
                  </a:custGeom>
                  <a:noFill/>
                  <a:ln w="21146" cap="flat">
                    <a:solidFill>
                      <a:schemeClr val="accen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 dirty="0"/>
                  </a:p>
                </p:txBody>
              </p:sp>
              <p:sp>
                <p:nvSpPr>
                  <p:cNvPr id="32" name="Freeform 31">
                    <a:extLst>
                      <a:ext uri="{FF2B5EF4-FFF2-40B4-BE49-F238E27FC236}">
                        <a16:creationId xmlns:a16="http://schemas.microsoft.com/office/drawing/2014/main" id="{206A6DCC-3E43-6844-AD85-1F1977B30D7A}"/>
                      </a:ext>
                    </a:extLst>
                  </p:cNvPr>
                  <p:cNvSpPr/>
                  <p:nvPr/>
                </p:nvSpPr>
                <p:spPr>
                  <a:xfrm>
                    <a:off x="1300375" y="4025550"/>
                    <a:ext cx="121041" cy="121041"/>
                  </a:xfrm>
                  <a:custGeom>
                    <a:avLst/>
                    <a:gdLst>
                      <a:gd name="connsiteX0" fmla="*/ 60521 w 121041"/>
                      <a:gd name="connsiteY0" fmla="*/ 121041 h 121041"/>
                      <a:gd name="connsiteX1" fmla="*/ 60521 w 121041"/>
                      <a:gd name="connsiteY1" fmla="*/ 121041 h 121041"/>
                      <a:gd name="connsiteX2" fmla="*/ 0 w 121041"/>
                      <a:gd name="connsiteY2" fmla="*/ 60521 h 121041"/>
                      <a:gd name="connsiteX3" fmla="*/ 0 w 121041"/>
                      <a:gd name="connsiteY3" fmla="*/ 60521 h 121041"/>
                      <a:gd name="connsiteX4" fmla="*/ 0 w 121041"/>
                      <a:gd name="connsiteY4" fmla="*/ 60521 h 121041"/>
                      <a:gd name="connsiteX5" fmla="*/ 60521 w 121041"/>
                      <a:gd name="connsiteY5" fmla="*/ 0 h 121041"/>
                      <a:gd name="connsiteX6" fmla="*/ 60521 w 121041"/>
                      <a:gd name="connsiteY6" fmla="*/ 0 h 121041"/>
                      <a:gd name="connsiteX7" fmla="*/ 60521 w 121041"/>
                      <a:gd name="connsiteY7" fmla="*/ 0 h 121041"/>
                      <a:gd name="connsiteX8" fmla="*/ 121041 w 121041"/>
                      <a:gd name="connsiteY8" fmla="*/ 60521 h 121041"/>
                      <a:gd name="connsiteX9" fmla="*/ 121041 w 121041"/>
                      <a:gd name="connsiteY9" fmla="*/ 60521 h 121041"/>
                      <a:gd name="connsiteX10" fmla="*/ 121041 w 121041"/>
                      <a:gd name="connsiteY10" fmla="*/ 60521 h 121041"/>
                      <a:gd name="connsiteX11" fmla="*/ 60521 w 121041"/>
                      <a:gd name="connsiteY11" fmla="*/ 121041 h 121041"/>
                      <a:gd name="connsiteX12" fmla="*/ 60521 w 121041"/>
                      <a:gd name="connsiteY12" fmla="*/ 121041 h 121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1041" h="121041">
                        <a:moveTo>
                          <a:pt x="60521" y="121041"/>
                        </a:moveTo>
                        <a:lnTo>
                          <a:pt x="60521" y="121041"/>
                        </a:lnTo>
                        <a:cubicBezTo>
                          <a:pt x="60521" y="87065"/>
                          <a:pt x="32915" y="60521"/>
                          <a:pt x="0" y="60521"/>
                        </a:cubicBezTo>
                        <a:lnTo>
                          <a:pt x="0" y="60521"/>
                        </a:lnTo>
                        <a:lnTo>
                          <a:pt x="0" y="60521"/>
                        </a:lnTo>
                        <a:cubicBezTo>
                          <a:pt x="33977" y="60521"/>
                          <a:pt x="60521" y="32915"/>
                          <a:pt x="60521" y="0"/>
                        </a:cubicBezTo>
                        <a:lnTo>
                          <a:pt x="60521" y="0"/>
                        </a:lnTo>
                        <a:lnTo>
                          <a:pt x="60521" y="0"/>
                        </a:lnTo>
                        <a:cubicBezTo>
                          <a:pt x="60521" y="33976"/>
                          <a:pt x="88127" y="60521"/>
                          <a:pt x="121041" y="60521"/>
                        </a:cubicBezTo>
                        <a:lnTo>
                          <a:pt x="121041" y="60521"/>
                        </a:lnTo>
                        <a:lnTo>
                          <a:pt x="121041" y="60521"/>
                        </a:lnTo>
                        <a:cubicBezTo>
                          <a:pt x="88127" y="60521"/>
                          <a:pt x="60521" y="88127"/>
                          <a:pt x="60521" y="121041"/>
                        </a:cubicBezTo>
                        <a:lnTo>
                          <a:pt x="60521" y="121041"/>
                        </a:lnTo>
                        <a:close/>
                      </a:path>
                    </a:pathLst>
                  </a:custGeom>
                  <a:noFill/>
                  <a:ln w="21146" cap="flat">
                    <a:solidFill>
                      <a:schemeClr val="accen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E5BD0447-35E4-AC4D-80C8-985CCF570365}"/>
                      </a:ext>
                    </a:extLst>
                  </p:cNvPr>
                  <p:cNvSpPr/>
                  <p:nvPr/>
                </p:nvSpPr>
                <p:spPr>
                  <a:xfrm>
                    <a:off x="2102008" y="4165703"/>
                    <a:ext cx="121041" cy="121041"/>
                  </a:xfrm>
                  <a:custGeom>
                    <a:avLst/>
                    <a:gdLst>
                      <a:gd name="connsiteX0" fmla="*/ 60521 w 121041"/>
                      <a:gd name="connsiteY0" fmla="*/ 121041 h 121041"/>
                      <a:gd name="connsiteX1" fmla="*/ 60521 w 121041"/>
                      <a:gd name="connsiteY1" fmla="*/ 121041 h 121041"/>
                      <a:gd name="connsiteX2" fmla="*/ 0 w 121041"/>
                      <a:gd name="connsiteY2" fmla="*/ 60521 h 121041"/>
                      <a:gd name="connsiteX3" fmla="*/ 0 w 121041"/>
                      <a:gd name="connsiteY3" fmla="*/ 60521 h 121041"/>
                      <a:gd name="connsiteX4" fmla="*/ 0 w 121041"/>
                      <a:gd name="connsiteY4" fmla="*/ 60521 h 121041"/>
                      <a:gd name="connsiteX5" fmla="*/ 60521 w 121041"/>
                      <a:gd name="connsiteY5" fmla="*/ 0 h 121041"/>
                      <a:gd name="connsiteX6" fmla="*/ 60521 w 121041"/>
                      <a:gd name="connsiteY6" fmla="*/ 0 h 121041"/>
                      <a:gd name="connsiteX7" fmla="*/ 60521 w 121041"/>
                      <a:gd name="connsiteY7" fmla="*/ 0 h 121041"/>
                      <a:gd name="connsiteX8" fmla="*/ 121041 w 121041"/>
                      <a:gd name="connsiteY8" fmla="*/ 60521 h 121041"/>
                      <a:gd name="connsiteX9" fmla="*/ 121041 w 121041"/>
                      <a:gd name="connsiteY9" fmla="*/ 60521 h 121041"/>
                      <a:gd name="connsiteX10" fmla="*/ 121041 w 121041"/>
                      <a:gd name="connsiteY10" fmla="*/ 60521 h 121041"/>
                      <a:gd name="connsiteX11" fmla="*/ 60521 w 121041"/>
                      <a:gd name="connsiteY11" fmla="*/ 121041 h 121041"/>
                      <a:gd name="connsiteX12" fmla="*/ 60521 w 121041"/>
                      <a:gd name="connsiteY12" fmla="*/ 121041 h 121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1041" h="121041">
                        <a:moveTo>
                          <a:pt x="60521" y="121041"/>
                        </a:moveTo>
                        <a:lnTo>
                          <a:pt x="60521" y="121041"/>
                        </a:lnTo>
                        <a:cubicBezTo>
                          <a:pt x="60521" y="87065"/>
                          <a:pt x="32915" y="60521"/>
                          <a:pt x="0" y="60521"/>
                        </a:cubicBezTo>
                        <a:lnTo>
                          <a:pt x="0" y="60521"/>
                        </a:lnTo>
                        <a:lnTo>
                          <a:pt x="0" y="60521"/>
                        </a:lnTo>
                        <a:cubicBezTo>
                          <a:pt x="33976" y="60521"/>
                          <a:pt x="60521" y="32915"/>
                          <a:pt x="60521" y="0"/>
                        </a:cubicBezTo>
                        <a:lnTo>
                          <a:pt x="60521" y="0"/>
                        </a:lnTo>
                        <a:lnTo>
                          <a:pt x="60521" y="0"/>
                        </a:lnTo>
                        <a:cubicBezTo>
                          <a:pt x="60521" y="33976"/>
                          <a:pt x="88126" y="60521"/>
                          <a:pt x="121041" y="60521"/>
                        </a:cubicBezTo>
                        <a:lnTo>
                          <a:pt x="121041" y="60521"/>
                        </a:lnTo>
                        <a:lnTo>
                          <a:pt x="121041" y="60521"/>
                        </a:lnTo>
                        <a:cubicBezTo>
                          <a:pt x="87065" y="60521"/>
                          <a:pt x="60521" y="88127"/>
                          <a:pt x="60521" y="121041"/>
                        </a:cubicBezTo>
                        <a:lnTo>
                          <a:pt x="60521" y="121041"/>
                        </a:lnTo>
                        <a:close/>
                      </a:path>
                    </a:pathLst>
                  </a:custGeom>
                  <a:noFill/>
                  <a:ln w="21146" cap="flat">
                    <a:solidFill>
                      <a:schemeClr val="accen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 dirty="0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715B9A89-FB28-8947-9C59-620AA230144B}"/>
                      </a:ext>
                    </a:extLst>
                  </p:cNvPr>
                  <p:cNvSpPr/>
                  <p:nvPr/>
                </p:nvSpPr>
                <p:spPr>
                  <a:xfrm>
                    <a:off x="2848429" y="3286561"/>
                    <a:ext cx="121041" cy="121041"/>
                  </a:xfrm>
                  <a:custGeom>
                    <a:avLst/>
                    <a:gdLst>
                      <a:gd name="connsiteX0" fmla="*/ 60521 w 121041"/>
                      <a:gd name="connsiteY0" fmla="*/ 121041 h 121041"/>
                      <a:gd name="connsiteX1" fmla="*/ 60521 w 121041"/>
                      <a:gd name="connsiteY1" fmla="*/ 121041 h 121041"/>
                      <a:gd name="connsiteX2" fmla="*/ 0 w 121041"/>
                      <a:gd name="connsiteY2" fmla="*/ 60521 h 121041"/>
                      <a:gd name="connsiteX3" fmla="*/ 0 w 121041"/>
                      <a:gd name="connsiteY3" fmla="*/ 60521 h 121041"/>
                      <a:gd name="connsiteX4" fmla="*/ 0 w 121041"/>
                      <a:gd name="connsiteY4" fmla="*/ 60521 h 121041"/>
                      <a:gd name="connsiteX5" fmla="*/ 60521 w 121041"/>
                      <a:gd name="connsiteY5" fmla="*/ 0 h 121041"/>
                      <a:gd name="connsiteX6" fmla="*/ 60521 w 121041"/>
                      <a:gd name="connsiteY6" fmla="*/ 0 h 121041"/>
                      <a:gd name="connsiteX7" fmla="*/ 60521 w 121041"/>
                      <a:gd name="connsiteY7" fmla="*/ 0 h 121041"/>
                      <a:gd name="connsiteX8" fmla="*/ 121041 w 121041"/>
                      <a:gd name="connsiteY8" fmla="*/ 60521 h 121041"/>
                      <a:gd name="connsiteX9" fmla="*/ 121041 w 121041"/>
                      <a:gd name="connsiteY9" fmla="*/ 60521 h 121041"/>
                      <a:gd name="connsiteX10" fmla="*/ 121041 w 121041"/>
                      <a:gd name="connsiteY10" fmla="*/ 60521 h 121041"/>
                      <a:gd name="connsiteX11" fmla="*/ 60521 w 121041"/>
                      <a:gd name="connsiteY11" fmla="*/ 121041 h 121041"/>
                      <a:gd name="connsiteX12" fmla="*/ 60521 w 121041"/>
                      <a:gd name="connsiteY12" fmla="*/ 121041 h 121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1041" h="121041">
                        <a:moveTo>
                          <a:pt x="60521" y="121041"/>
                        </a:moveTo>
                        <a:lnTo>
                          <a:pt x="60521" y="121041"/>
                        </a:lnTo>
                        <a:cubicBezTo>
                          <a:pt x="60521" y="87065"/>
                          <a:pt x="32915" y="60521"/>
                          <a:pt x="0" y="60521"/>
                        </a:cubicBezTo>
                        <a:lnTo>
                          <a:pt x="0" y="60521"/>
                        </a:lnTo>
                        <a:lnTo>
                          <a:pt x="0" y="60521"/>
                        </a:lnTo>
                        <a:cubicBezTo>
                          <a:pt x="33976" y="60521"/>
                          <a:pt x="60521" y="32915"/>
                          <a:pt x="60521" y="0"/>
                        </a:cubicBezTo>
                        <a:lnTo>
                          <a:pt x="60521" y="0"/>
                        </a:lnTo>
                        <a:lnTo>
                          <a:pt x="60521" y="0"/>
                        </a:lnTo>
                        <a:cubicBezTo>
                          <a:pt x="60521" y="33976"/>
                          <a:pt x="88127" y="60521"/>
                          <a:pt x="121041" y="60521"/>
                        </a:cubicBezTo>
                        <a:lnTo>
                          <a:pt x="121041" y="60521"/>
                        </a:lnTo>
                        <a:lnTo>
                          <a:pt x="121041" y="60521"/>
                        </a:lnTo>
                        <a:cubicBezTo>
                          <a:pt x="87065" y="60521"/>
                          <a:pt x="60521" y="87065"/>
                          <a:pt x="60521" y="121041"/>
                        </a:cubicBezTo>
                        <a:lnTo>
                          <a:pt x="60521" y="121041"/>
                        </a:lnTo>
                        <a:close/>
                      </a:path>
                    </a:pathLst>
                  </a:custGeom>
                  <a:noFill/>
                  <a:ln w="21146" cap="flat">
                    <a:solidFill>
                      <a:schemeClr val="accen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 dirty="0"/>
                  </a:p>
                </p:txBody>
              </p:sp>
            </p:grp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28388F2F-D859-F242-9DFA-F73DF57CF536}"/>
                    </a:ext>
                  </a:extLst>
                </p:cNvPr>
                <p:cNvSpPr/>
                <p:nvPr/>
              </p:nvSpPr>
              <p:spPr>
                <a:xfrm>
                  <a:off x="1502781" y="2818879"/>
                  <a:ext cx="452703" cy="460250"/>
                </a:xfrm>
                <a:custGeom>
                  <a:avLst/>
                  <a:gdLst>
                    <a:gd name="connsiteX0" fmla="*/ 452704 w 452703"/>
                    <a:gd name="connsiteY0" fmla="*/ 63150 h 460250"/>
                    <a:gd name="connsiteX1" fmla="*/ 73654 w 452703"/>
                    <a:gd name="connsiteY1" fmla="*/ 37668 h 460250"/>
                    <a:gd name="connsiteX2" fmla="*/ 67283 w 452703"/>
                    <a:gd name="connsiteY2" fmla="*/ 460250 h 460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2703" h="460250">
                      <a:moveTo>
                        <a:pt x="452704" y="63150"/>
                      </a:moveTo>
                      <a:cubicBezTo>
                        <a:pt x="452704" y="63150"/>
                        <a:pt x="198942" y="-60015"/>
                        <a:pt x="73654" y="37668"/>
                      </a:cubicBezTo>
                      <a:cubicBezTo>
                        <a:pt x="73654" y="37668"/>
                        <a:pt x="-87735" y="117300"/>
                        <a:pt x="67283" y="460250"/>
                      </a:cubicBezTo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D1487221-30AB-E242-BF5F-F83D7343B471}"/>
                    </a:ext>
                  </a:extLst>
                </p:cNvPr>
                <p:cNvSpPr/>
                <p:nvPr/>
              </p:nvSpPr>
              <p:spPr>
                <a:xfrm>
                  <a:off x="1713402" y="3514841"/>
                  <a:ext cx="339765" cy="345073"/>
                </a:xfrm>
                <a:custGeom>
                  <a:avLst/>
                  <a:gdLst>
                    <a:gd name="connsiteX0" fmla="*/ 0 w 339765"/>
                    <a:gd name="connsiteY0" fmla="*/ 0 h 345073"/>
                    <a:gd name="connsiteX1" fmla="*/ 339765 w 339765"/>
                    <a:gd name="connsiteY1" fmla="*/ 345074 h 345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9765" h="345073">
                      <a:moveTo>
                        <a:pt x="0" y="0"/>
                      </a:moveTo>
                      <a:cubicBezTo>
                        <a:pt x="72200" y="96621"/>
                        <a:pt x="185809" y="226156"/>
                        <a:pt x="339765" y="345074"/>
                      </a:cubicBezTo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C8F6D10E-37B1-4243-B0D9-865EE3706ABE}"/>
                    </a:ext>
                  </a:extLst>
                </p:cNvPr>
                <p:cNvSpPr/>
                <p:nvPr/>
              </p:nvSpPr>
              <p:spPr>
                <a:xfrm>
                  <a:off x="2320732" y="3628450"/>
                  <a:ext cx="447873" cy="455477"/>
                </a:xfrm>
                <a:custGeom>
                  <a:avLst/>
                  <a:gdLst>
                    <a:gd name="connsiteX0" fmla="*/ 0 w 447873"/>
                    <a:gd name="connsiteY0" fmla="*/ 396038 h 455477"/>
                    <a:gd name="connsiteX1" fmla="*/ 390730 w 447873"/>
                    <a:gd name="connsiteY1" fmla="*/ 406656 h 455477"/>
                    <a:gd name="connsiteX2" fmla="*/ 384359 w 447873"/>
                    <a:gd name="connsiteY2" fmla="*/ 0 h 455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7873" h="455477">
                      <a:moveTo>
                        <a:pt x="0" y="396038"/>
                      </a:moveTo>
                      <a:cubicBezTo>
                        <a:pt x="0" y="396038"/>
                        <a:pt x="261194" y="522389"/>
                        <a:pt x="390730" y="406656"/>
                      </a:cubicBezTo>
                      <a:cubicBezTo>
                        <a:pt x="390730" y="406656"/>
                        <a:pt x="523450" y="314283"/>
                        <a:pt x="384359" y="0"/>
                      </a:cubicBezTo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34BC7945-1B74-2F43-98FF-F798D8B7BA70}"/>
                    </a:ext>
                  </a:extLst>
                </p:cNvPr>
                <p:cNvSpPr/>
                <p:nvPr/>
              </p:nvSpPr>
              <p:spPr>
                <a:xfrm>
                  <a:off x="2212432" y="3037046"/>
                  <a:ext cx="332332" cy="333394"/>
                </a:xfrm>
                <a:custGeom>
                  <a:avLst/>
                  <a:gdLst>
                    <a:gd name="connsiteX0" fmla="*/ 332333 w 332332"/>
                    <a:gd name="connsiteY0" fmla="*/ 333394 h 333394"/>
                    <a:gd name="connsiteX1" fmla="*/ 0 w 332332"/>
                    <a:gd name="connsiteY1" fmla="*/ 0 h 333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2332" h="333394">
                      <a:moveTo>
                        <a:pt x="332333" y="333394"/>
                      </a:moveTo>
                      <a:cubicBezTo>
                        <a:pt x="258009" y="235712"/>
                        <a:pt x="146524" y="111485"/>
                        <a:pt x="0" y="0"/>
                      </a:cubicBezTo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0F3EB0B9-90B3-5A4F-8489-1743D044A345}"/>
                    </a:ext>
                  </a:extLst>
                </p:cNvPr>
                <p:cNvSpPr/>
                <p:nvPr/>
              </p:nvSpPr>
              <p:spPr>
                <a:xfrm>
                  <a:off x="2044673" y="3353453"/>
                  <a:ext cx="615823" cy="624318"/>
                </a:xfrm>
                <a:custGeom>
                  <a:avLst/>
                  <a:gdLst>
                    <a:gd name="connsiteX0" fmla="*/ 615824 w 615823"/>
                    <a:gd name="connsiteY0" fmla="*/ 0 h 624318"/>
                    <a:gd name="connsiteX1" fmla="*/ 0 w 615823"/>
                    <a:gd name="connsiteY1" fmla="*/ 624318 h 62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5823" h="624318">
                      <a:moveTo>
                        <a:pt x="615824" y="0"/>
                      </a:moveTo>
                      <a:cubicBezTo>
                        <a:pt x="615824" y="0"/>
                        <a:pt x="465053" y="336580"/>
                        <a:pt x="0" y="624318"/>
                      </a:cubicBezTo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A628607E-904B-F742-AF1E-08A49517F4B6}"/>
                    </a:ext>
                  </a:extLst>
                </p:cNvPr>
                <p:cNvSpPr/>
                <p:nvPr/>
              </p:nvSpPr>
              <p:spPr>
                <a:xfrm>
                  <a:off x="1502867" y="3633759"/>
                  <a:ext cx="448370" cy="452177"/>
                </a:xfrm>
                <a:custGeom>
                  <a:avLst/>
                  <a:gdLst>
                    <a:gd name="connsiteX0" fmla="*/ 448370 w 448370"/>
                    <a:gd name="connsiteY0" fmla="*/ 390730 h 452177"/>
                    <a:gd name="connsiteX1" fmla="*/ 73567 w 448370"/>
                    <a:gd name="connsiteY1" fmla="*/ 414089 h 452177"/>
                    <a:gd name="connsiteX2" fmla="*/ 62950 w 448370"/>
                    <a:gd name="connsiteY2" fmla="*/ 0 h 452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8370" h="452177">
                      <a:moveTo>
                        <a:pt x="448370" y="390730"/>
                      </a:moveTo>
                      <a:cubicBezTo>
                        <a:pt x="448370" y="390730"/>
                        <a:pt x="203103" y="511771"/>
                        <a:pt x="73567" y="414089"/>
                      </a:cubicBezTo>
                      <a:cubicBezTo>
                        <a:pt x="73567" y="414089"/>
                        <a:pt x="-84636" y="329147"/>
                        <a:pt x="62950" y="0"/>
                      </a:cubicBezTo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FE55B1AC-7C4A-E249-9BC8-B43DC39F6CEF}"/>
                    </a:ext>
                  </a:extLst>
                </p:cNvPr>
                <p:cNvSpPr/>
                <p:nvPr/>
              </p:nvSpPr>
              <p:spPr>
                <a:xfrm>
                  <a:off x="1612534" y="2936179"/>
                  <a:ext cx="600959" cy="606268"/>
                </a:xfrm>
                <a:custGeom>
                  <a:avLst/>
                  <a:gdLst>
                    <a:gd name="connsiteX0" fmla="*/ 0 w 600959"/>
                    <a:gd name="connsiteY0" fmla="*/ 606268 h 606268"/>
                    <a:gd name="connsiteX1" fmla="*/ 600959 w 600959"/>
                    <a:gd name="connsiteY1" fmla="*/ 0 h 60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00959" h="606268">
                      <a:moveTo>
                        <a:pt x="0" y="606268"/>
                      </a:moveTo>
                      <a:cubicBezTo>
                        <a:pt x="0" y="606268"/>
                        <a:pt x="186871" y="245268"/>
                        <a:pt x="600959" y="0"/>
                      </a:cubicBezTo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31EA6DAD-D79E-6147-BC34-F8B52BE43DC7}"/>
                    </a:ext>
                  </a:extLst>
                </p:cNvPr>
                <p:cNvSpPr/>
                <p:nvPr/>
              </p:nvSpPr>
              <p:spPr>
                <a:xfrm>
                  <a:off x="2307991" y="2819328"/>
                  <a:ext cx="462829" cy="444935"/>
                </a:xfrm>
                <a:custGeom>
                  <a:avLst/>
                  <a:gdLst>
                    <a:gd name="connsiteX0" fmla="*/ 0 w 462829"/>
                    <a:gd name="connsiteY0" fmla="*/ 66947 h 444935"/>
                    <a:gd name="connsiteX1" fmla="*/ 394977 w 462829"/>
                    <a:gd name="connsiteY1" fmla="*/ 42527 h 444935"/>
                    <a:gd name="connsiteX2" fmla="*/ 402409 w 462829"/>
                    <a:gd name="connsiteY2" fmla="*/ 444936 h 444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2829" h="444935">
                      <a:moveTo>
                        <a:pt x="0" y="66947"/>
                      </a:moveTo>
                      <a:cubicBezTo>
                        <a:pt x="0" y="66947"/>
                        <a:pt x="243144" y="-65773"/>
                        <a:pt x="394977" y="42527"/>
                      </a:cubicBezTo>
                      <a:cubicBezTo>
                        <a:pt x="394977" y="42527"/>
                        <a:pt x="542562" y="140209"/>
                        <a:pt x="402409" y="444936"/>
                      </a:cubicBezTo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 dirty="0"/>
                </a:p>
              </p:txBody>
            </p:sp>
          </p:grpSp>
          <p:grpSp>
            <p:nvGrpSpPr>
              <p:cNvPr id="9" name="Graphic 4">
                <a:extLst>
                  <a:ext uri="{FF2B5EF4-FFF2-40B4-BE49-F238E27FC236}">
                    <a16:creationId xmlns:a16="http://schemas.microsoft.com/office/drawing/2014/main" id="{258516DB-1159-2A4F-9D11-DFAA7F4A1B13}"/>
                  </a:ext>
                </a:extLst>
              </p:cNvPr>
              <p:cNvGrpSpPr/>
              <p:nvPr/>
            </p:nvGrpSpPr>
            <p:grpSpPr>
              <a:xfrm>
                <a:off x="1904520" y="3194188"/>
                <a:ext cx="451250" cy="527697"/>
                <a:chOff x="1904520" y="3194188"/>
                <a:chExt cx="451250" cy="527697"/>
              </a:xfrm>
              <a:noFill/>
            </p:grpSpPr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1DFDEC95-D368-E843-B407-DDD144B65898}"/>
                    </a:ext>
                  </a:extLst>
                </p:cNvPr>
                <p:cNvSpPr/>
                <p:nvPr/>
              </p:nvSpPr>
              <p:spPr>
                <a:xfrm>
                  <a:off x="1904520" y="3194188"/>
                  <a:ext cx="451250" cy="232526"/>
                </a:xfrm>
                <a:custGeom>
                  <a:avLst/>
                  <a:gdLst>
                    <a:gd name="connsiteX0" fmla="*/ 228280 w 451250"/>
                    <a:gd name="connsiteY0" fmla="*/ 0 h 232526"/>
                    <a:gd name="connsiteX1" fmla="*/ 0 w 451250"/>
                    <a:gd name="connsiteY1" fmla="*/ 116794 h 232526"/>
                    <a:gd name="connsiteX2" fmla="*/ 221909 w 451250"/>
                    <a:gd name="connsiteY2" fmla="*/ 232527 h 232526"/>
                    <a:gd name="connsiteX3" fmla="*/ 451250 w 451250"/>
                    <a:gd name="connsiteY3" fmla="*/ 116794 h 232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1250" h="232526">
                      <a:moveTo>
                        <a:pt x="228280" y="0"/>
                      </a:moveTo>
                      <a:lnTo>
                        <a:pt x="0" y="116794"/>
                      </a:lnTo>
                      <a:lnTo>
                        <a:pt x="221909" y="232527"/>
                      </a:lnTo>
                      <a:lnTo>
                        <a:pt x="451250" y="116794"/>
                      </a:lnTo>
                      <a:close/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ABD265A7-9EF8-4A4B-A089-2B5C4FA5DEEB}"/>
                    </a:ext>
                  </a:extLst>
                </p:cNvPr>
                <p:cNvSpPr/>
                <p:nvPr/>
              </p:nvSpPr>
              <p:spPr>
                <a:xfrm>
                  <a:off x="1904520" y="3310982"/>
                  <a:ext cx="225094" cy="410903"/>
                </a:xfrm>
                <a:custGeom>
                  <a:avLst/>
                  <a:gdLst>
                    <a:gd name="connsiteX0" fmla="*/ 0 w 225094"/>
                    <a:gd name="connsiteY0" fmla="*/ 0 h 410903"/>
                    <a:gd name="connsiteX1" fmla="*/ 0 w 225094"/>
                    <a:gd name="connsiteY1" fmla="*/ 295171 h 410903"/>
                    <a:gd name="connsiteX2" fmla="*/ 225094 w 225094"/>
                    <a:gd name="connsiteY2" fmla="*/ 410903 h 410903"/>
                    <a:gd name="connsiteX3" fmla="*/ 225094 w 225094"/>
                    <a:gd name="connsiteY3" fmla="*/ 115732 h 410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094" h="410903">
                      <a:moveTo>
                        <a:pt x="0" y="0"/>
                      </a:moveTo>
                      <a:lnTo>
                        <a:pt x="0" y="295171"/>
                      </a:lnTo>
                      <a:lnTo>
                        <a:pt x="225094" y="410903"/>
                      </a:lnTo>
                      <a:lnTo>
                        <a:pt x="225094" y="115732"/>
                      </a:lnTo>
                      <a:close/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12" name="Freeform 11">
                  <a:extLst>
                    <a:ext uri="{FF2B5EF4-FFF2-40B4-BE49-F238E27FC236}">
                      <a16:creationId xmlns:a16="http://schemas.microsoft.com/office/drawing/2014/main" id="{70D5B5ED-736F-E54E-AD3F-44EE45B6B356}"/>
                    </a:ext>
                  </a:extLst>
                </p:cNvPr>
                <p:cNvSpPr/>
                <p:nvPr/>
              </p:nvSpPr>
              <p:spPr>
                <a:xfrm>
                  <a:off x="2129614" y="3310982"/>
                  <a:ext cx="226156" cy="410903"/>
                </a:xfrm>
                <a:custGeom>
                  <a:avLst/>
                  <a:gdLst>
                    <a:gd name="connsiteX0" fmla="*/ 226156 w 226156"/>
                    <a:gd name="connsiteY0" fmla="*/ 0 h 410903"/>
                    <a:gd name="connsiteX1" fmla="*/ 226156 w 226156"/>
                    <a:gd name="connsiteY1" fmla="*/ 295171 h 410903"/>
                    <a:gd name="connsiteX2" fmla="*/ 0 w 226156"/>
                    <a:gd name="connsiteY2" fmla="*/ 410903 h 410903"/>
                    <a:gd name="connsiteX3" fmla="*/ 0 w 226156"/>
                    <a:gd name="connsiteY3" fmla="*/ 115732 h 410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6156" h="410903">
                      <a:moveTo>
                        <a:pt x="226156" y="0"/>
                      </a:moveTo>
                      <a:lnTo>
                        <a:pt x="226156" y="295171"/>
                      </a:lnTo>
                      <a:lnTo>
                        <a:pt x="0" y="410903"/>
                      </a:lnTo>
                      <a:lnTo>
                        <a:pt x="0" y="115732"/>
                      </a:lnTo>
                      <a:close/>
                    </a:path>
                  </a:pathLst>
                </a:custGeom>
                <a:noFill/>
                <a:ln w="21146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</p:grp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0A9AC33-A28D-1941-BD62-39032FA8EFDB}"/>
              </a:ext>
            </a:extLst>
          </p:cNvPr>
          <p:cNvGrpSpPr/>
          <p:nvPr/>
        </p:nvGrpSpPr>
        <p:grpSpPr>
          <a:xfrm>
            <a:off x="3862376" y="1676226"/>
            <a:ext cx="2695830" cy="2552399"/>
            <a:chOff x="4051493" y="2476919"/>
            <a:chExt cx="3402529" cy="312708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9CB2E6-DBD8-3044-B0C4-417682975A09}"/>
                </a:ext>
              </a:extLst>
            </p:cNvPr>
            <p:cNvSpPr txBox="1"/>
            <p:nvPr/>
          </p:nvSpPr>
          <p:spPr>
            <a:xfrm>
              <a:off x="4051493" y="4009873"/>
              <a:ext cx="3402529" cy="1594126"/>
            </a:xfrm>
            <a:prstGeom prst="rect">
              <a:avLst/>
            </a:prstGeom>
            <a:noFill/>
          </p:spPr>
          <p:txBody>
            <a:bodyPr wrap="square" lIns="152400" tIns="121920" rIns="152400" bIns="1219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ES" dirty="0">
                  <a:solidFill>
                    <a:srgbClr val="FF9900"/>
                  </a:solidFill>
                </a:rPr>
                <a:t>Managed node </a:t>
              </a:r>
              <a:r>
                <a:rPr lang="en-ES">
                  <a:solidFill>
                    <a:srgbClr val="FF9900"/>
                  </a:solidFill>
                </a:rPr>
                <a:t>update and </a:t>
              </a:r>
              <a:r>
                <a:rPr lang="en-ES" dirty="0">
                  <a:solidFill>
                    <a:srgbClr val="FF9900"/>
                  </a:solidFill>
                </a:rPr>
                <a:t>termination</a:t>
              </a:r>
            </a:p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ES" sz="1200"/>
                <a:t>Managed </a:t>
              </a:r>
              <a:r>
                <a:rPr lang="en-ES" sz="1200" dirty="0"/>
                <a:t>node draining during node termination and updates</a:t>
              </a:r>
              <a:endParaRPr lang="en-ES" sz="1200" b="1" dirty="0"/>
            </a:p>
          </p:txBody>
        </p:sp>
        <p:grpSp>
          <p:nvGrpSpPr>
            <p:cNvPr id="37" name="Graphic 41">
              <a:extLst>
                <a:ext uri="{FF2B5EF4-FFF2-40B4-BE49-F238E27FC236}">
                  <a16:creationId xmlns:a16="http://schemas.microsoft.com/office/drawing/2014/main" id="{743DFFEC-37D8-5843-879E-9BC114FC0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31679" y="2476919"/>
              <a:ext cx="1953712" cy="1329579"/>
              <a:chOff x="8298319" y="2848952"/>
              <a:chExt cx="1953712" cy="1329579"/>
            </a:xfrm>
            <a:noFill/>
          </p:grpSpPr>
          <p:grpSp>
            <p:nvGrpSpPr>
              <p:cNvPr id="38" name="Graphic 41">
                <a:extLst>
                  <a:ext uri="{FF2B5EF4-FFF2-40B4-BE49-F238E27FC236}">
                    <a16:creationId xmlns:a16="http://schemas.microsoft.com/office/drawing/2014/main" id="{B393BCCE-382E-B44E-AC59-30FBF884F278}"/>
                  </a:ext>
                </a:extLst>
              </p:cNvPr>
              <p:cNvGrpSpPr/>
              <p:nvPr/>
            </p:nvGrpSpPr>
            <p:grpSpPr>
              <a:xfrm>
                <a:off x="8298319" y="2848952"/>
                <a:ext cx="1953712" cy="1329579"/>
                <a:chOff x="8298319" y="2848952"/>
                <a:chExt cx="1953712" cy="1329579"/>
              </a:xfrm>
              <a:noFill/>
            </p:grpSpPr>
            <p:grpSp>
              <p:nvGrpSpPr>
                <p:cNvPr id="40" name="Graphic 41">
                  <a:extLst>
                    <a:ext uri="{FF2B5EF4-FFF2-40B4-BE49-F238E27FC236}">
                      <a16:creationId xmlns:a16="http://schemas.microsoft.com/office/drawing/2014/main" id="{F405ED35-123D-7446-B197-237A626D3B1A}"/>
                    </a:ext>
                  </a:extLst>
                </p:cNvPr>
                <p:cNvGrpSpPr/>
                <p:nvPr/>
              </p:nvGrpSpPr>
              <p:grpSpPr>
                <a:xfrm>
                  <a:off x="8298319" y="2848952"/>
                  <a:ext cx="1600989" cy="1329579"/>
                  <a:chOff x="8298319" y="2848952"/>
                  <a:chExt cx="1600989" cy="1329579"/>
                </a:xfrm>
                <a:noFill/>
              </p:grpSpPr>
              <p:grpSp>
                <p:nvGrpSpPr>
                  <p:cNvPr id="43" name="Graphic 41">
                    <a:extLst>
                      <a:ext uri="{FF2B5EF4-FFF2-40B4-BE49-F238E27FC236}">
                        <a16:creationId xmlns:a16="http://schemas.microsoft.com/office/drawing/2014/main" id="{1BE895A3-27D7-7E4D-82D1-B0D8B48B4481}"/>
                      </a:ext>
                    </a:extLst>
                  </p:cNvPr>
                  <p:cNvGrpSpPr/>
                  <p:nvPr/>
                </p:nvGrpSpPr>
                <p:grpSpPr>
                  <a:xfrm>
                    <a:off x="8298319" y="3172007"/>
                    <a:ext cx="912025" cy="1006524"/>
                    <a:chOff x="8298319" y="3172007"/>
                    <a:chExt cx="912025" cy="1006524"/>
                  </a:xfrm>
                  <a:noFill/>
                </p:grpSpPr>
                <p:sp>
                  <p:nvSpPr>
                    <p:cNvPr id="47" name="Freeform 46">
                      <a:extLst>
                        <a:ext uri="{FF2B5EF4-FFF2-40B4-BE49-F238E27FC236}">
                          <a16:creationId xmlns:a16="http://schemas.microsoft.com/office/drawing/2014/main" id="{3AECD217-5ABB-D84F-8F77-4CA7D60CD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98319" y="3172007"/>
                      <a:ext cx="912025" cy="1006524"/>
                    </a:xfrm>
                    <a:custGeom>
                      <a:avLst/>
                      <a:gdLst>
                        <a:gd name="connsiteX0" fmla="*/ 846096 w 912025"/>
                        <a:gd name="connsiteY0" fmla="*/ 303276 h 1006524"/>
                        <a:gd name="connsiteX1" fmla="*/ 912026 w 912025"/>
                        <a:gd name="connsiteY1" fmla="*/ 208777 h 1006524"/>
                        <a:gd name="connsiteX2" fmla="*/ 891148 w 912025"/>
                        <a:gd name="connsiteY2" fmla="*/ 185702 h 1006524"/>
                        <a:gd name="connsiteX3" fmla="*/ 870270 w 912025"/>
                        <a:gd name="connsiteY3" fmla="*/ 162626 h 1006524"/>
                        <a:gd name="connsiteX4" fmla="*/ 849393 w 912025"/>
                        <a:gd name="connsiteY4" fmla="*/ 139551 h 1006524"/>
                        <a:gd name="connsiteX5" fmla="*/ 709842 w 912025"/>
                        <a:gd name="connsiteY5" fmla="*/ 210975 h 1006524"/>
                        <a:gd name="connsiteX6" fmla="*/ 609848 w 912025"/>
                        <a:gd name="connsiteY6" fmla="*/ 161527 h 1006524"/>
                        <a:gd name="connsiteX7" fmla="*/ 582378 w 912025"/>
                        <a:gd name="connsiteY7" fmla="*/ 7692 h 1006524"/>
                        <a:gd name="connsiteX8" fmla="*/ 552710 w 912025"/>
                        <a:gd name="connsiteY8" fmla="*/ 4395 h 1006524"/>
                        <a:gd name="connsiteX9" fmla="*/ 520844 w 912025"/>
                        <a:gd name="connsiteY9" fmla="*/ 2198 h 1006524"/>
                        <a:gd name="connsiteX10" fmla="*/ 490076 w 912025"/>
                        <a:gd name="connsiteY10" fmla="*/ 0 h 1006524"/>
                        <a:gd name="connsiteX11" fmla="*/ 442827 w 912025"/>
                        <a:gd name="connsiteY11" fmla="*/ 148342 h 1006524"/>
                        <a:gd name="connsiteX12" fmla="*/ 336241 w 912025"/>
                        <a:gd name="connsiteY12" fmla="*/ 184603 h 1006524"/>
                        <a:gd name="connsiteX13" fmla="*/ 207678 w 912025"/>
                        <a:gd name="connsiteY13" fmla="*/ 95598 h 1006524"/>
                        <a:gd name="connsiteX14" fmla="*/ 184603 w 912025"/>
                        <a:gd name="connsiteY14" fmla="*/ 116476 h 1006524"/>
                        <a:gd name="connsiteX15" fmla="*/ 161527 w 912025"/>
                        <a:gd name="connsiteY15" fmla="*/ 137353 h 1006524"/>
                        <a:gd name="connsiteX16" fmla="*/ 138452 w 912025"/>
                        <a:gd name="connsiteY16" fmla="*/ 158231 h 1006524"/>
                        <a:gd name="connsiteX17" fmla="*/ 209876 w 912025"/>
                        <a:gd name="connsiteY17" fmla="*/ 296683 h 1006524"/>
                        <a:gd name="connsiteX18" fmla="*/ 160429 w 912025"/>
                        <a:gd name="connsiteY18" fmla="*/ 397775 h 1006524"/>
                        <a:gd name="connsiteX19" fmla="*/ 6593 w 912025"/>
                        <a:gd name="connsiteY19" fmla="*/ 425246 h 1006524"/>
                        <a:gd name="connsiteX20" fmla="*/ 4395 w 912025"/>
                        <a:gd name="connsiteY20" fmla="*/ 456013 h 1006524"/>
                        <a:gd name="connsiteX21" fmla="*/ 2198 w 912025"/>
                        <a:gd name="connsiteY21" fmla="*/ 485681 h 1006524"/>
                        <a:gd name="connsiteX22" fmla="*/ 0 w 912025"/>
                        <a:gd name="connsiteY22" fmla="*/ 516448 h 1006524"/>
                        <a:gd name="connsiteX23" fmla="*/ 148342 w 912025"/>
                        <a:gd name="connsiteY23" fmla="*/ 564797 h 1006524"/>
                        <a:gd name="connsiteX24" fmla="*/ 184603 w 912025"/>
                        <a:gd name="connsiteY24" fmla="*/ 670284 h 1006524"/>
                        <a:gd name="connsiteX25" fmla="*/ 95598 w 912025"/>
                        <a:gd name="connsiteY25" fmla="*/ 798846 h 1006524"/>
                        <a:gd name="connsiteX26" fmla="*/ 116476 w 912025"/>
                        <a:gd name="connsiteY26" fmla="*/ 821922 h 1006524"/>
                        <a:gd name="connsiteX27" fmla="*/ 137353 w 912025"/>
                        <a:gd name="connsiteY27" fmla="*/ 844997 h 1006524"/>
                        <a:gd name="connsiteX28" fmla="*/ 158231 w 912025"/>
                        <a:gd name="connsiteY28" fmla="*/ 868073 h 1006524"/>
                        <a:gd name="connsiteX29" fmla="*/ 297782 w 912025"/>
                        <a:gd name="connsiteY29" fmla="*/ 796649 h 1006524"/>
                        <a:gd name="connsiteX30" fmla="*/ 397775 w 912025"/>
                        <a:gd name="connsiteY30" fmla="*/ 846096 h 1006524"/>
                        <a:gd name="connsiteX31" fmla="*/ 425246 w 912025"/>
                        <a:gd name="connsiteY31" fmla="*/ 999932 h 1006524"/>
                        <a:gd name="connsiteX32" fmla="*/ 456013 w 912025"/>
                        <a:gd name="connsiteY32" fmla="*/ 1002129 h 1006524"/>
                        <a:gd name="connsiteX33" fmla="*/ 486780 w 912025"/>
                        <a:gd name="connsiteY33" fmla="*/ 1004327 h 1006524"/>
                        <a:gd name="connsiteX34" fmla="*/ 517547 w 912025"/>
                        <a:gd name="connsiteY34" fmla="*/ 1006525 h 1006524"/>
                        <a:gd name="connsiteX35" fmla="*/ 565895 w 912025"/>
                        <a:gd name="connsiteY35" fmla="*/ 857084 h 1006524"/>
                        <a:gd name="connsiteX36" fmla="*/ 670284 w 912025"/>
                        <a:gd name="connsiteY36" fmla="*/ 821922 h 1006524"/>
                        <a:gd name="connsiteX37" fmla="*/ 799945 w 912025"/>
                        <a:gd name="connsiteY37" fmla="*/ 910927 h 1006524"/>
                        <a:gd name="connsiteX38" fmla="*/ 823021 w 912025"/>
                        <a:gd name="connsiteY38" fmla="*/ 890049 h 1006524"/>
                        <a:gd name="connsiteX39" fmla="*/ 846096 w 912025"/>
                        <a:gd name="connsiteY39" fmla="*/ 869171 h 1006524"/>
                        <a:gd name="connsiteX40" fmla="*/ 869171 w 912025"/>
                        <a:gd name="connsiteY40" fmla="*/ 848294 h 1006524"/>
                        <a:gd name="connsiteX41" fmla="*/ 816428 w 912025"/>
                        <a:gd name="connsiteY41" fmla="*/ 745004 h 10065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</a:cxnLst>
                      <a:rect l="l" t="t" r="r" b="b"/>
                      <a:pathLst>
                        <a:path w="912025" h="1006524">
                          <a:moveTo>
                            <a:pt x="846096" y="303276"/>
                          </a:moveTo>
                          <a:lnTo>
                            <a:pt x="912026" y="208777"/>
                          </a:lnTo>
                          <a:lnTo>
                            <a:pt x="891148" y="185702"/>
                          </a:lnTo>
                          <a:lnTo>
                            <a:pt x="870270" y="162626"/>
                          </a:lnTo>
                          <a:lnTo>
                            <a:pt x="849393" y="139551"/>
                          </a:lnTo>
                          <a:lnTo>
                            <a:pt x="709842" y="210975"/>
                          </a:lnTo>
                          <a:cubicBezTo>
                            <a:pt x="679075" y="188998"/>
                            <a:pt x="645011" y="172516"/>
                            <a:pt x="609848" y="161527"/>
                          </a:cubicBezTo>
                          <a:lnTo>
                            <a:pt x="582378" y="7692"/>
                          </a:lnTo>
                          <a:lnTo>
                            <a:pt x="552710" y="4395"/>
                          </a:lnTo>
                          <a:lnTo>
                            <a:pt x="520844" y="2198"/>
                          </a:lnTo>
                          <a:lnTo>
                            <a:pt x="490076" y="0"/>
                          </a:lnTo>
                          <a:lnTo>
                            <a:pt x="442827" y="148342"/>
                          </a:lnTo>
                          <a:cubicBezTo>
                            <a:pt x="406566" y="154934"/>
                            <a:pt x="370304" y="167022"/>
                            <a:pt x="336241" y="184603"/>
                          </a:cubicBezTo>
                          <a:lnTo>
                            <a:pt x="207678" y="95598"/>
                          </a:lnTo>
                          <a:lnTo>
                            <a:pt x="184603" y="116476"/>
                          </a:lnTo>
                          <a:lnTo>
                            <a:pt x="161527" y="137353"/>
                          </a:lnTo>
                          <a:lnTo>
                            <a:pt x="138452" y="158231"/>
                          </a:lnTo>
                          <a:lnTo>
                            <a:pt x="209876" y="296683"/>
                          </a:lnTo>
                          <a:cubicBezTo>
                            <a:pt x="187899" y="327450"/>
                            <a:pt x="171417" y="361514"/>
                            <a:pt x="160429" y="397775"/>
                          </a:cubicBezTo>
                          <a:lnTo>
                            <a:pt x="6593" y="425246"/>
                          </a:lnTo>
                          <a:lnTo>
                            <a:pt x="4395" y="456013"/>
                          </a:lnTo>
                          <a:lnTo>
                            <a:pt x="2198" y="485681"/>
                          </a:lnTo>
                          <a:lnTo>
                            <a:pt x="0" y="516448"/>
                          </a:lnTo>
                          <a:lnTo>
                            <a:pt x="148342" y="564797"/>
                          </a:lnTo>
                          <a:cubicBezTo>
                            <a:pt x="154934" y="601058"/>
                            <a:pt x="167022" y="637319"/>
                            <a:pt x="184603" y="670284"/>
                          </a:cubicBezTo>
                          <a:lnTo>
                            <a:pt x="95598" y="798846"/>
                          </a:lnTo>
                          <a:lnTo>
                            <a:pt x="116476" y="821922"/>
                          </a:lnTo>
                          <a:lnTo>
                            <a:pt x="137353" y="844997"/>
                          </a:lnTo>
                          <a:lnTo>
                            <a:pt x="158231" y="868073"/>
                          </a:lnTo>
                          <a:lnTo>
                            <a:pt x="297782" y="796649"/>
                          </a:lnTo>
                          <a:cubicBezTo>
                            <a:pt x="328549" y="818625"/>
                            <a:pt x="362613" y="835108"/>
                            <a:pt x="397775" y="846096"/>
                          </a:cubicBezTo>
                          <a:lnTo>
                            <a:pt x="425246" y="999932"/>
                          </a:lnTo>
                          <a:lnTo>
                            <a:pt x="456013" y="1002129"/>
                          </a:lnTo>
                          <a:lnTo>
                            <a:pt x="486780" y="1004327"/>
                          </a:lnTo>
                          <a:lnTo>
                            <a:pt x="517547" y="1006525"/>
                          </a:lnTo>
                          <a:lnTo>
                            <a:pt x="565895" y="857084"/>
                          </a:lnTo>
                          <a:cubicBezTo>
                            <a:pt x="602157" y="850491"/>
                            <a:pt x="637319" y="838404"/>
                            <a:pt x="670284" y="821922"/>
                          </a:cubicBezTo>
                          <a:lnTo>
                            <a:pt x="799945" y="910927"/>
                          </a:lnTo>
                          <a:lnTo>
                            <a:pt x="823021" y="890049"/>
                          </a:lnTo>
                          <a:lnTo>
                            <a:pt x="846096" y="869171"/>
                          </a:lnTo>
                          <a:lnTo>
                            <a:pt x="869171" y="848294"/>
                          </a:lnTo>
                          <a:lnTo>
                            <a:pt x="816428" y="745004"/>
                          </a:lnTo>
                        </a:path>
                      </a:pathLst>
                    </a:custGeom>
                    <a:noFill/>
                    <a:ln w="21907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ES" sz="1500"/>
                    </a:p>
                  </p:txBody>
                </p:sp>
                <p:sp>
                  <p:nvSpPr>
                    <p:cNvPr id="48" name="Freeform 47">
                      <a:extLst>
                        <a:ext uri="{FF2B5EF4-FFF2-40B4-BE49-F238E27FC236}">
                          <a16:creationId xmlns:a16="http://schemas.microsoft.com/office/drawing/2014/main" id="{FB67D54E-64B5-7643-8171-3A541FD41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00496" y="3474184"/>
                      <a:ext cx="313165" cy="402170"/>
                    </a:xfrm>
                    <a:custGeom>
                      <a:avLst/>
                      <a:gdLst>
                        <a:gd name="connsiteX0" fmla="*/ 313165 w 313165"/>
                        <a:gd name="connsiteY0" fmla="*/ 368107 h 402170"/>
                        <a:gd name="connsiteX1" fmla="*/ 201085 w 313165"/>
                        <a:gd name="connsiteY1" fmla="*/ 402170 h 402170"/>
                        <a:gd name="connsiteX2" fmla="*/ 0 w 313165"/>
                        <a:gd name="connsiteY2" fmla="*/ 201085 h 402170"/>
                        <a:gd name="connsiteX3" fmla="*/ 201085 w 313165"/>
                        <a:gd name="connsiteY3" fmla="*/ 0 h 402170"/>
                        <a:gd name="connsiteX4" fmla="*/ 313165 w 313165"/>
                        <a:gd name="connsiteY4" fmla="*/ 34064 h 4021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3165" h="402170">
                          <a:moveTo>
                            <a:pt x="313165" y="368107"/>
                          </a:moveTo>
                          <a:cubicBezTo>
                            <a:pt x="281299" y="390083"/>
                            <a:pt x="242841" y="402170"/>
                            <a:pt x="201085" y="402170"/>
                          </a:cubicBezTo>
                          <a:cubicBezTo>
                            <a:pt x="90104" y="402170"/>
                            <a:pt x="0" y="312067"/>
                            <a:pt x="0" y="201085"/>
                          </a:cubicBezTo>
                          <a:cubicBezTo>
                            <a:pt x="0" y="90104"/>
                            <a:pt x="90104" y="0"/>
                            <a:pt x="201085" y="0"/>
                          </a:cubicBezTo>
                          <a:cubicBezTo>
                            <a:pt x="242841" y="0"/>
                            <a:pt x="281299" y="12087"/>
                            <a:pt x="313165" y="34064"/>
                          </a:cubicBezTo>
                        </a:path>
                      </a:pathLst>
                    </a:custGeom>
                    <a:noFill/>
                    <a:ln w="21907" cap="flat">
                      <a:solidFill>
                        <a:schemeClr val="accent2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ES" sz="1500"/>
                    </a:p>
                  </p:txBody>
                </p:sp>
              </p:grpSp>
              <p:grpSp>
                <p:nvGrpSpPr>
                  <p:cNvPr id="44" name="Graphic 41">
                    <a:extLst>
                      <a:ext uri="{FF2B5EF4-FFF2-40B4-BE49-F238E27FC236}">
                        <a16:creationId xmlns:a16="http://schemas.microsoft.com/office/drawing/2014/main" id="{A2DF3BD0-30C9-F347-892C-6E75EA4EE630}"/>
                      </a:ext>
                    </a:extLst>
                  </p:cNvPr>
                  <p:cNvGrpSpPr/>
                  <p:nvPr/>
                </p:nvGrpSpPr>
                <p:grpSpPr>
                  <a:xfrm>
                    <a:off x="9255396" y="2848952"/>
                    <a:ext cx="643911" cy="645010"/>
                    <a:chOff x="9255396" y="2848952"/>
                    <a:chExt cx="643911" cy="645010"/>
                  </a:xfrm>
                  <a:noFill/>
                </p:grpSpPr>
                <p:sp>
                  <p:nvSpPr>
                    <p:cNvPr id="45" name="Freeform 44">
                      <a:extLst>
                        <a:ext uri="{FF2B5EF4-FFF2-40B4-BE49-F238E27FC236}">
                          <a16:creationId xmlns:a16="http://schemas.microsoft.com/office/drawing/2014/main" id="{E3FB71E4-F4E2-D340-8024-2CBAF2322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55396" y="2848952"/>
                      <a:ext cx="643911" cy="645010"/>
                    </a:xfrm>
                    <a:custGeom>
                      <a:avLst/>
                      <a:gdLst>
                        <a:gd name="connsiteX0" fmla="*/ 60435 w 643911"/>
                        <a:gd name="connsiteY0" fmla="*/ 512053 h 645010"/>
                        <a:gd name="connsiteX1" fmla="*/ 73621 w 643911"/>
                        <a:gd name="connsiteY1" fmla="*/ 527437 h 645010"/>
                        <a:gd name="connsiteX2" fmla="*/ 86807 w 643911"/>
                        <a:gd name="connsiteY2" fmla="*/ 542820 h 645010"/>
                        <a:gd name="connsiteX3" fmla="*/ 99993 w 643911"/>
                        <a:gd name="connsiteY3" fmla="*/ 558204 h 645010"/>
                        <a:gd name="connsiteX4" fmla="*/ 188998 w 643911"/>
                        <a:gd name="connsiteY4" fmla="*/ 512053 h 645010"/>
                        <a:gd name="connsiteX5" fmla="*/ 252730 w 643911"/>
                        <a:gd name="connsiteY5" fmla="*/ 543919 h 645010"/>
                        <a:gd name="connsiteX6" fmla="*/ 270311 w 643911"/>
                        <a:gd name="connsiteY6" fmla="*/ 642813 h 645010"/>
                        <a:gd name="connsiteX7" fmla="*/ 290090 w 643911"/>
                        <a:gd name="connsiteY7" fmla="*/ 643912 h 645010"/>
                        <a:gd name="connsiteX8" fmla="*/ 309869 w 643911"/>
                        <a:gd name="connsiteY8" fmla="*/ 643912 h 645010"/>
                        <a:gd name="connsiteX9" fmla="*/ 329648 w 643911"/>
                        <a:gd name="connsiteY9" fmla="*/ 645011 h 645010"/>
                        <a:gd name="connsiteX10" fmla="*/ 360415 w 643911"/>
                        <a:gd name="connsiteY10" fmla="*/ 549413 h 645010"/>
                        <a:gd name="connsiteX11" fmla="*/ 427443 w 643911"/>
                        <a:gd name="connsiteY11" fmla="*/ 526338 h 645010"/>
                        <a:gd name="connsiteX12" fmla="*/ 509855 w 643911"/>
                        <a:gd name="connsiteY12" fmla="*/ 583477 h 645010"/>
                        <a:gd name="connsiteX13" fmla="*/ 525239 w 643911"/>
                        <a:gd name="connsiteY13" fmla="*/ 570291 h 645010"/>
                        <a:gd name="connsiteX14" fmla="*/ 540622 w 643911"/>
                        <a:gd name="connsiteY14" fmla="*/ 557105 h 645010"/>
                        <a:gd name="connsiteX15" fmla="*/ 556006 w 643911"/>
                        <a:gd name="connsiteY15" fmla="*/ 543919 h 645010"/>
                        <a:gd name="connsiteX16" fmla="*/ 509855 w 643911"/>
                        <a:gd name="connsiteY16" fmla="*/ 454914 h 645010"/>
                        <a:gd name="connsiteX17" fmla="*/ 541721 w 643911"/>
                        <a:gd name="connsiteY17" fmla="*/ 391182 h 645010"/>
                        <a:gd name="connsiteX18" fmla="*/ 640616 w 643911"/>
                        <a:gd name="connsiteY18" fmla="*/ 373601 h 645010"/>
                        <a:gd name="connsiteX19" fmla="*/ 641714 w 643911"/>
                        <a:gd name="connsiteY19" fmla="*/ 353822 h 645010"/>
                        <a:gd name="connsiteX20" fmla="*/ 642813 w 643911"/>
                        <a:gd name="connsiteY20" fmla="*/ 334043 h 645010"/>
                        <a:gd name="connsiteX21" fmla="*/ 643912 w 643911"/>
                        <a:gd name="connsiteY21" fmla="*/ 314264 h 645010"/>
                        <a:gd name="connsiteX22" fmla="*/ 548314 w 643911"/>
                        <a:gd name="connsiteY22" fmla="*/ 283497 h 645010"/>
                        <a:gd name="connsiteX23" fmla="*/ 525239 w 643911"/>
                        <a:gd name="connsiteY23" fmla="*/ 216469 h 645010"/>
                        <a:gd name="connsiteX24" fmla="*/ 582378 w 643911"/>
                        <a:gd name="connsiteY24" fmla="*/ 134057 h 645010"/>
                        <a:gd name="connsiteX25" fmla="*/ 569192 w 643911"/>
                        <a:gd name="connsiteY25" fmla="*/ 118673 h 645010"/>
                        <a:gd name="connsiteX26" fmla="*/ 556006 w 643911"/>
                        <a:gd name="connsiteY26" fmla="*/ 103290 h 645010"/>
                        <a:gd name="connsiteX27" fmla="*/ 542820 w 643911"/>
                        <a:gd name="connsiteY27" fmla="*/ 87906 h 645010"/>
                        <a:gd name="connsiteX28" fmla="*/ 453815 w 643911"/>
                        <a:gd name="connsiteY28" fmla="*/ 132958 h 645010"/>
                        <a:gd name="connsiteX29" fmla="*/ 390083 w 643911"/>
                        <a:gd name="connsiteY29" fmla="*/ 101092 h 645010"/>
                        <a:gd name="connsiteX30" fmla="*/ 372502 w 643911"/>
                        <a:gd name="connsiteY30" fmla="*/ 3296 h 645010"/>
                        <a:gd name="connsiteX31" fmla="*/ 352723 w 643911"/>
                        <a:gd name="connsiteY31" fmla="*/ 2198 h 645010"/>
                        <a:gd name="connsiteX32" fmla="*/ 332944 w 643911"/>
                        <a:gd name="connsiteY32" fmla="*/ 1099 h 645010"/>
                        <a:gd name="connsiteX33" fmla="*/ 313165 w 643911"/>
                        <a:gd name="connsiteY33" fmla="*/ 0 h 645010"/>
                        <a:gd name="connsiteX34" fmla="*/ 282398 w 643911"/>
                        <a:gd name="connsiteY34" fmla="*/ 94499 h 645010"/>
                        <a:gd name="connsiteX35" fmla="*/ 214271 w 643911"/>
                        <a:gd name="connsiteY35" fmla="*/ 117574 h 645010"/>
                        <a:gd name="connsiteX36" fmla="*/ 132958 w 643911"/>
                        <a:gd name="connsiteY36" fmla="*/ 60435 h 645010"/>
                        <a:gd name="connsiteX37" fmla="*/ 117574 w 643911"/>
                        <a:gd name="connsiteY37" fmla="*/ 73621 h 645010"/>
                        <a:gd name="connsiteX38" fmla="*/ 102191 w 643911"/>
                        <a:gd name="connsiteY38" fmla="*/ 86807 h 645010"/>
                        <a:gd name="connsiteX39" fmla="*/ 86807 w 643911"/>
                        <a:gd name="connsiteY39" fmla="*/ 99993 h 645010"/>
                        <a:gd name="connsiteX40" fmla="*/ 131859 w 643911"/>
                        <a:gd name="connsiteY40" fmla="*/ 188998 h 645010"/>
                        <a:gd name="connsiteX41" fmla="*/ 99993 w 643911"/>
                        <a:gd name="connsiteY41" fmla="*/ 252730 h 645010"/>
                        <a:gd name="connsiteX42" fmla="*/ 2198 w 643911"/>
                        <a:gd name="connsiteY42" fmla="*/ 270311 h 645010"/>
                        <a:gd name="connsiteX43" fmla="*/ 2198 w 643911"/>
                        <a:gd name="connsiteY43" fmla="*/ 292288 h 645010"/>
                        <a:gd name="connsiteX44" fmla="*/ 1099 w 643911"/>
                        <a:gd name="connsiteY44" fmla="*/ 312067 h 645010"/>
                        <a:gd name="connsiteX45" fmla="*/ 0 w 643911"/>
                        <a:gd name="connsiteY45" fmla="*/ 331845 h 645010"/>
                        <a:gd name="connsiteX46" fmla="*/ 94499 w 643911"/>
                        <a:gd name="connsiteY46" fmla="*/ 362613 h 645010"/>
                        <a:gd name="connsiteX47" fmla="*/ 117574 w 643911"/>
                        <a:gd name="connsiteY47" fmla="*/ 429641 h 645010"/>
                        <a:gd name="connsiteX48" fmla="*/ 60435 w 643911"/>
                        <a:gd name="connsiteY48" fmla="*/ 512053 h 645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</a:cxnLst>
                      <a:rect l="l" t="t" r="r" b="b"/>
                      <a:pathLst>
                        <a:path w="643911" h="645010">
                          <a:moveTo>
                            <a:pt x="60435" y="512053"/>
                          </a:moveTo>
                          <a:lnTo>
                            <a:pt x="73621" y="527437"/>
                          </a:lnTo>
                          <a:lnTo>
                            <a:pt x="86807" y="542820"/>
                          </a:lnTo>
                          <a:lnTo>
                            <a:pt x="99993" y="558204"/>
                          </a:lnTo>
                          <a:lnTo>
                            <a:pt x="188998" y="512053"/>
                          </a:lnTo>
                          <a:cubicBezTo>
                            <a:pt x="208777" y="526338"/>
                            <a:pt x="230753" y="536227"/>
                            <a:pt x="252730" y="543919"/>
                          </a:cubicBezTo>
                          <a:lnTo>
                            <a:pt x="270311" y="642813"/>
                          </a:lnTo>
                          <a:lnTo>
                            <a:pt x="290090" y="643912"/>
                          </a:lnTo>
                          <a:lnTo>
                            <a:pt x="309869" y="643912"/>
                          </a:lnTo>
                          <a:lnTo>
                            <a:pt x="329648" y="645011"/>
                          </a:lnTo>
                          <a:lnTo>
                            <a:pt x="360415" y="549413"/>
                          </a:lnTo>
                          <a:cubicBezTo>
                            <a:pt x="383490" y="545018"/>
                            <a:pt x="406566" y="537326"/>
                            <a:pt x="427443" y="526338"/>
                          </a:cubicBezTo>
                          <a:lnTo>
                            <a:pt x="509855" y="583477"/>
                          </a:lnTo>
                          <a:lnTo>
                            <a:pt x="525239" y="570291"/>
                          </a:lnTo>
                          <a:lnTo>
                            <a:pt x="540622" y="557105"/>
                          </a:lnTo>
                          <a:lnTo>
                            <a:pt x="556006" y="543919"/>
                          </a:lnTo>
                          <a:lnTo>
                            <a:pt x="509855" y="454914"/>
                          </a:lnTo>
                          <a:cubicBezTo>
                            <a:pt x="524140" y="435135"/>
                            <a:pt x="534029" y="414257"/>
                            <a:pt x="541721" y="391182"/>
                          </a:cubicBezTo>
                          <a:lnTo>
                            <a:pt x="640616" y="373601"/>
                          </a:lnTo>
                          <a:lnTo>
                            <a:pt x="641714" y="353822"/>
                          </a:lnTo>
                          <a:lnTo>
                            <a:pt x="642813" y="334043"/>
                          </a:lnTo>
                          <a:lnTo>
                            <a:pt x="643912" y="314264"/>
                          </a:lnTo>
                          <a:lnTo>
                            <a:pt x="548314" y="283497"/>
                          </a:lnTo>
                          <a:cubicBezTo>
                            <a:pt x="543919" y="260422"/>
                            <a:pt x="537326" y="237346"/>
                            <a:pt x="525239" y="216469"/>
                          </a:cubicBezTo>
                          <a:lnTo>
                            <a:pt x="582378" y="134057"/>
                          </a:lnTo>
                          <a:lnTo>
                            <a:pt x="569192" y="118673"/>
                          </a:lnTo>
                          <a:lnTo>
                            <a:pt x="556006" y="103290"/>
                          </a:lnTo>
                          <a:lnTo>
                            <a:pt x="542820" y="87906"/>
                          </a:lnTo>
                          <a:lnTo>
                            <a:pt x="453815" y="132958"/>
                          </a:lnTo>
                          <a:cubicBezTo>
                            <a:pt x="434036" y="118673"/>
                            <a:pt x="412060" y="108784"/>
                            <a:pt x="390083" y="101092"/>
                          </a:cubicBezTo>
                          <a:lnTo>
                            <a:pt x="372502" y="3296"/>
                          </a:lnTo>
                          <a:lnTo>
                            <a:pt x="352723" y="2198"/>
                          </a:lnTo>
                          <a:lnTo>
                            <a:pt x="332944" y="1099"/>
                          </a:lnTo>
                          <a:lnTo>
                            <a:pt x="313165" y="0"/>
                          </a:lnTo>
                          <a:lnTo>
                            <a:pt x="282398" y="94499"/>
                          </a:lnTo>
                          <a:cubicBezTo>
                            <a:pt x="259323" y="98894"/>
                            <a:pt x="236248" y="106586"/>
                            <a:pt x="214271" y="117574"/>
                          </a:cubicBezTo>
                          <a:lnTo>
                            <a:pt x="132958" y="60435"/>
                          </a:lnTo>
                          <a:lnTo>
                            <a:pt x="117574" y="73621"/>
                          </a:lnTo>
                          <a:lnTo>
                            <a:pt x="102191" y="86807"/>
                          </a:lnTo>
                          <a:lnTo>
                            <a:pt x="86807" y="99993"/>
                          </a:lnTo>
                          <a:lnTo>
                            <a:pt x="131859" y="188998"/>
                          </a:lnTo>
                          <a:cubicBezTo>
                            <a:pt x="117574" y="208777"/>
                            <a:pt x="107685" y="230753"/>
                            <a:pt x="99993" y="252730"/>
                          </a:cubicBezTo>
                          <a:lnTo>
                            <a:pt x="2198" y="270311"/>
                          </a:lnTo>
                          <a:lnTo>
                            <a:pt x="2198" y="292288"/>
                          </a:lnTo>
                          <a:lnTo>
                            <a:pt x="1099" y="312067"/>
                          </a:lnTo>
                          <a:lnTo>
                            <a:pt x="0" y="331845"/>
                          </a:lnTo>
                          <a:lnTo>
                            <a:pt x="94499" y="362613"/>
                          </a:lnTo>
                          <a:cubicBezTo>
                            <a:pt x="98894" y="385688"/>
                            <a:pt x="106586" y="408763"/>
                            <a:pt x="117574" y="429641"/>
                          </a:cubicBezTo>
                          <a:lnTo>
                            <a:pt x="60435" y="512053"/>
                          </a:lnTo>
                          <a:close/>
                        </a:path>
                      </a:pathLst>
                    </a:custGeom>
                    <a:noFill/>
                    <a:ln w="21907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ES" sz="1500"/>
                    </a:p>
                  </p:txBody>
                </p:sp>
                <p:sp>
                  <p:nvSpPr>
                    <p:cNvPr id="46" name="Freeform 45">
                      <a:extLst>
                        <a:ext uri="{FF2B5EF4-FFF2-40B4-BE49-F238E27FC236}">
                          <a16:creationId xmlns:a16="http://schemas.microsoft.com/office/drawing/2014/main" id="{F66DB630-8C39-4C43-979C-3731126E48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47691" y="3043444"/>
                      <a:ext cx="257125" cy="257125"/>
                    </a:xfrm>
                    <a:custGeom>
                      <a:avLst/>
                      <a:gdLst>
                        <a:gd name="connsiteX0" fmla="*/ 257125 w 257125"/>
                        <a:gd name="connsiteY0" fmla="*/ 128563 h 257125"/>
                        <a:gd name="connsiteX1" fmla="*/ 128563 w 257125"/>
                        <a:gd name="connsiteY1" fmla="*/ 257125 h 257125"/>
                        <a:gd name="connsiteX2" fmla="*/ 0 w 257125"/>
                        <a:gd name="connsiteY2" fmla="*/ 128563 h 257125"/>
                        <a:gd name="connsiteX3" fmla="*/ 128563 w 257125"/>
                        <a:gd name="connsiteY3" fmla="*/ 0 h 257125"/>
                        <a:gd name="connsiteX4" fmla="*/ 257125 w 257125"/>
                        <a:gd name="connsiteY4" fmla="*/ 128563 h 2571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7125" h="257125">
                          <a:moveTo>
                            <a:pt x="257125" y="128563"/>
                          </a:moveTo>
                          <a:cubicBezTo>
                            <a:pt x="257125" y="199566"/>
                            <a:pt x="199566" y="257125"/>
                            <a:pt x="128563" y="257125"/>
                          </a:cubicBezTo>
                          <a:cubicBezTo>
                            <a:pt x="57559" y="257125"/>
                            <a:pt x="0" y="199566"/>
                            <a:pt x="0" y="128563"/>
                          </a:cubicBezTo>
                          <a:cubicBezTo>
                            <a:pt x="0" y="57559"/>
                            <a:pt x="57559" y="0"/>
                            <a:pt x="128563" y="0"/>
                          </a:cubicBezTo>
                          <a:cubicBezTo>
                            <a:pt x="199566" y="0"/>
                            <a:pt x="257125" y="57559"/>
                            <a:pt x="257125" y="128563"/>
                          </a:cubicBezTo>
                          <a:close/>
                        </a:path>
                      </a:pathLst>
                    </a:custGeom>
                    <a:noFill/>
                    <a:ln w="21907" cap="flat">
                      <a:solidFill>
                        <a:schemeClr val="accent2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ES" sz="1500"/>
                    </a:p>
                  </p:txBody>
                </p:sp>
              </p:grpSp>
            </p:grp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131AAE1E-8ACC-8545-995E-75BC57CB310F}"/>
                    </a:ext>
                  </a:extLst>
                </p:cNvPr>
                <p:cNvSpPr/>
                <p:nvPr/>
              </p:nvSpPr>
              <p:spPr>
                <a:xfrm>
                  <a:off x="8912562" y="3510428"/>
                  <a:ext cx="1339468" cy="350543"/>
                </a:xfrm>
                <a:custGeom>
                  <a:avLst/>
                  <a:gdLst>
                    <a:gd name="connsiteX0" fmla="*/ 165923 w 1339468"/>
                    <a:gd name="connsiteY0" fmla="*/ 18 h 350543"/>
                    <a:gd name="connsiteX1" fmla="*/ 323055 w 1339468"/>
                    <a:gd name="connsiteY1" fmla="*/ 97813 h 350543"/>
                    <a:gd name="connsiteX2" fmla="*/ 1016414 w 1339468"/>
                    <a:gd name="connsiteY2" fmla="*/ 97813 h 350543"/>
                    <a:gd name="connsiteX3" fmla="*/ 1173546 w 1339468"/>
                    <a:gd name="connsiteY3" fmla="*/ 18 h 350543"/>
                    <a:gd name="connsiteX4" fmla="*/ 1339469 w 1339468"/>
                    <a:gd name="connsiteY4" fmla="*/ 118691 h 350543"/>
                    <a:gd name="connsiteX5" fmla="*/ 1196622 w 1339468"/>
                    <a:gd name="connsiteY5" fmla="*/ 118691 h 350543"/>
                    <a:gd name="connsiteX6" fmla="*/ 1196622 w 1339468"/>
                    <a:gd name="connsiteY6" fmla="*/ 231870 h 350543"/>
                    <a:gd name="connsiteX7" fmla="*/ 1339469 w 1339468"/>
                    <a:gd name="connsiteY7" fmla="*/ 231870 h 350543"/>
                    <a:gd name="connsiteX8" fmla="*/ 1173546 w 1339468"/>
                    <a:gd name="connsiteY8" fmla="*/ 350543 h 350543"/>
                    <a:gd name="connsiteX9" fmla="*/ 1016414 w 1339468"/>
                    <a:gd name="connsiteY9" fmla="*/ 252748 h 350543"/>
                    <a:gd name="connsiteX10" fmla="*/ 323055 w 1339468"/>
                    <a:gd name="connsiteY10" fmla="*/ 252748 h 350543"/>
                    <a:gd name="connsiteX11" fmla="*/ 165923 w 1339468"/>
                    <a:gd name="connsiteY11" fmla="*/ 350543 h 350543"/>
                    <a:gd name="connsiteX12" fmla="*/ 0 w 1339468"/>
                    <a:gd name="connsiteY12" fmla="*/ 231870 h 350543"/>
                    <a:gd name="connsiteX13" fmla="*/ 142847 w 1339468"/>
                    <a:gd name="connsiteY13" fmla="*/ 231870 h 350543"/>
                    <a:gd name="connsiteX14" fmla="*/ 142847 w 1339468"/>
                    <a:gd name="connsiteY14" fmla="*/ 118691 h 350543"/>
                    <a:gd name="connsiteX15" fmla="*/ 0 w 1339468"/>
                    <a:gd name="connsiteY15" fmla="*/ 118691 h 350543"/>
                    <a:gd name="connsiteX16" fmla="*/ 165923 w 1339468"/>
                    <a:gd name="connsiteY16" fmla="*/ 18 h 350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39468" h="350543">
                      <a:moveTo>
                        <a:pt x="165923" y="18"/>
                      </a:moveTo>
                      <a:cubicBezTo>
                        <a:pt x="235149" y="18"/>
                        <a:pt x="295584" y="39575"/>
                        <a:pt x="323055" y="97813"/>
                      </a:cubicBezTo>
                      <a:lnTo>
                        <a:pt x="1016414" y="97813"/>
                      </a:lnTo>
                      <a:cubicBezTo>
                        <a:pt x="1044984" y="39575"/>
                        <a:pt x="1104320" y="18"/>
                        <a:pt x="1173546" y="18"/>
                      </a:cubicBezTo>
                      <a:cubicBezTo>
                        <a:pt x="1250464" y="18"/>
                        <a:pt x="1315295" y="49465"/>
                        <a:pt x="1339469" y="118691"/>
                      </a:cubicBezTo>
                      <a:lnTo>
                        <a:pt x="1196622" y="118691"/>
                      </a:lnTo>
                      <a:lnTo>
                        <a:pt x="1196622" y="231870"/>
                      </a:lnTo>
                      <a:lnTo>
                        <a:pt x="1339469" y="231870"/>
                      </a:lnTo>
                      <a:cubicBezTo>
                        <a:pt x="1315295" y="301096"/>
                        <a:pt x="1250464" y="350543"/>
                        <a:pt x="1173546" y="350543"/>
                      </a:cubicBezTo>
                      <a:cubicBezTo>
                        <a:pt x="1104320" y="350543"/>
                        <a:pt x="1044984" y="309887"/>
                        <a:pt x="1016414" y="252748"/>
                      </a:cubicBezTo>
                      <a:lnTo>
                        <a:pt x="323055" y="252748"/>
                      </a:lnTo>
                      <a:cubicBezTo>
                        <a:pt x="294485" y="310985"/>
                        <a:pt x="235149" y="350543"/>
                        <a:pt x="165923" y="350543"/>
                      </a:cubicBezTo>
                      <a:cubicBezTo>
                        <a:pt x="89005" y="350543"/>
                        <a:pt x="24174" y="301096"/>
                        <a:pt x="0" y="231870"/>
                      </a:cubicBezTo>
                      <a:lnTo>
                        <a:pt x="142847" y="231870"/>
                      </a:lnTo>
                      <a:lnTo>
                        <a:pt x="142847" y="118691"/>
                      </a:lnTo>
                      <a:lnTo>
                        <a:pt x="0" y="118691"/>
                      </a:lnTo>
                      <a:cubicBezTo>
                        <a:pt x="24174" y="49465"/>
                        <a:pt x="89005" y="-1081"/>
                        <a:pt x="165923" y="18"/>
                      </a:cubicBezTo>
                      <a:close/>
                    </a:path>
                  </a:pathLst>
                </a:custGeom>
                <a:noFill/>
                <a:ln w="21907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B25078F-EA6B-4E41-BA5A-9F27499E7BB3}"/>
                    </a:ext>
                  </a:extLst>
                </p:cNvPr>
                <p:cNvSpPr/>
                <p:nvPr/>
              </p:nvSpPr>
              <p:spPr>
                <a:xfrm>
                  <a:off x="8736750" y="3622525"/>
                  <a:ext cx="109882" cy="109882"/>
                </a:xfrm>
                <a:custGeom>
                  <a:avLst/>
                  <a:gdLst>
                    <a:gd name="connsiteX0" fmla="*/ 109883 w 109882"/>
                    <a:gd name="connsiteY0" fmla="*/ 54941 h 109882"/>
                    <a:gd name="connsiteX1" fmla="*/ 54941 w 109882"/>
                    <a:gd name="connsiteY1" fmla="*/ 109883 h 109882"/>
                    <a:gd name="connsiteX2" fmla="*/ 0 w 109882"/>
                    <a:gd name="connsiteY2" fmla="*/ 54941 h 109882"/>
                    <a:gd name="connsiteX3" fmla="*/ 54941 w 109882"/>
                    <a:gd name="connsiteY3" fmla="*/ 0 h 109882"/>
                    <a:gd name="connsiteX4" fmla="*/ 109883 w 109882"/>
                    <a:gd name="connsiteY4" fmla="*/ 54941 h 109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882" h="109882">
                      <a:moveTo>
                        <a:pt x="109883" y="54941"/>
                      </a:moveTo>
                      <a:cubicBezTo>
                        <a:pt x="109883" y="85285"/>
                        <a:pt x="85285" y="109883"/>
                        <a:pt x="54941" y="109883"/>
                      </a:cubicBezTo>
                      <a:cubicBezTo>
                        <a:pt x="24598" y="109883"/>
                        <a:pt x="0" y="85285"/>
                        <a:pt x="0" y="54941"/>
                      </a:cubicBezTo>
                      <a:cubicBezTo>
                        <a:pt x="0" y="24598"/>
                        <a:pt x="24598" y="0"/>
                        <a:pt x="54941" y="0"/>
                      </a:cubicBezTo>
                      <a:cubicBezTo>
                        <a:pt x="85285" y="0"/>
                        <a:pt x="109883" y="24598"/>
                        <a:pt x="109883" y="54941"/>
                      </a:cubicBezTo>
                      <a:close/>
                    </a:path>
                  </a:pathLst>
                </a:custGeom>
                <a:noFill/>
                <a:ln w="21907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 dirty="0"/>
                </a:p>
              </p:txBody>
            </p:sp>
          </p:grp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B615AA4D-4112-734F-B313-B7A24130B123}"/>
                  </a:ext>
                </a:extLst>
              </p:cNvPr>
              <p:cNvSpPr/>
              <p:nvPr/>
            </p:nvSpPr>
            <p:spPr>
              <a:xfrm>
                <a:off x="9536696" y="3132449"/>
                <a:ext cx="79115" cy="79115"/>
              </a:xfrm>
              <a:custGeom>
                <a:avLst/>
                <a:gdLst>
                  <a:gd name="connsiteX0" fmla="*/ 79116 w 79115"/>
                  <a:gd name="connsiteY0" fmla="*/ 39558 h 79115"/>
                  <a:gd name="connsiteX1" fmla="*/ 39558 w 79115"/>
                  <a:gd name="connsiteY1" fmla="*/ 79115 h 79115"/>
                  <a:gd name="connsiteX2" fmla="*/ 0 w 79115"/>
                  <a:gd name="connsiteY2" fmla="*/ 39558 h 79115"/>
                  <a:gd name="connsiteX3" fmla="*/ 39558 w 79115"/>
                  <a:gd name="connsiteY3" fmla="*/ 0 h 79115"/>
                  <a:gd name="connsiteX4" fmla="*/ 79116 w 79115"/>
                  <a:gd name="connsiteY4" fmla="*/ 39558 h 7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15" h="79115">
                    <a:moveTo>
                      <a:pt x="79116" y="39558"/>
                    </a:moveTo>
                    <a:cubicBezTo>
                      <a:pt x="79116" y="61405"/>
                      <a:pt x="61405" y="79115"/>
                      <a:pt x="39558" y="79115"/>
                    </a:cubicBezTo>
                    <a:cubicBezTo>
                      <a:pt x="17711" y="79115"/>
                      <a:pt x="0" y="61405"/>
                      <a:pt x="0" y="39558"/>
                    </a:cubicBezTo>
                    <a:cubicBezTo>
                      <a:pt x="0" y="17711"/>
                      <a:pt x="17711" y="0"/>
                      <a:pt x="39558" y="0"/>
                    </a:cubicBezTo>
                    <a:cubicBezTo>
                      <a:pt x="61405" y="0"/>
                      <a:pt x="79116" y="17711"/>
                      <a:pt x="79116" y="39558"/>
                    </a:cubicBezTo>
                    <a:close/>
                  </a:path>
                </a:pathLst>
              </a:custGeom>
              <a:noFill/>
              <a:ln w="21907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D2E785-659A-744E-970E-11352E93ED7A}"/>
              </a:ext>
            </a:extLst>
          </p:cNvPr>
          <p:cNvGrpSpPr/>
          <p:nvPr/>
        </p:nvGrpSpPr>
        <p:grpSpPr>
          <a:xfrm>
            <a:off x="9716970" y="1715636"/>
            <a:ext cx="2093322" cy="2700394"/>
            <a:chOff x="11513794" y="2459228"/>
            <a:chExt cx="2950706" cy="33111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33C9FF-87B9-3F4F-9E71-1C62762ECA3A}"/>
                </a:ext>
              </a:extLst>
            </p:cNvPr>
            <p:cNvSpPr txBox="1"/>
            <p:nvPr/>
          </p:nvSpPr>
          <p:spPr>
            <a:xfrm>
              <a:off x="11513794" y="4009873"/>
              <a:ext cx="2950706" cy="1760520"/>
            </a:xfrm>
            <a:prstGeom prst="rect">
              <a:avLst/>
            </a:prstGeom>
            <a:noFill/>
          </p:spPr>
          <p:txBody>
            <a:bodyPr wrap="square" lIns="152400" tIns="121920" rIns="152400" bIns="1219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ES">
                  <a:solidFill>
                    <a:srgbClr val="FF9900"/>
                  </a:solidFill>
                </a:rPr>
                <a:t>Launch </a:t>
              </a:r>
              <a:r>
                <a:rPr lang="en-US" dirty="0">
                  <a:solidFill>
                    <a:srgbClr val="FF9900"/>
                  </a:solidFill>
                </a:rPr>
                <a:t>t</a:t>
              </a:r>
              <a:r>
                <a:rPr lang="en-ES">
                  <a:solidFill>
                    <a:srgbClr val="FF9900"/>
                  </a:solidFill>
                </a:rPr>
                <a:t>emplate </a:t>
              </a:r>
              <a:r>
                <a:rPr lang="en-US" dirty="0">
                  <a:solidFill>
                    <a:srgbClr val="FF9900"/>
                  </a:solidFill>
                </a:rPr>
                <a:t>s</a:t>
              </a:r>
              <a:r>
                <a:rPr lang="en-ES" dirty="0">
                  <a:solidFill>
                    <a:srgbClr val="FF9900"/>
                  </a:solidFill>
                </a:rPr>
                <a:t>upport</a:t>
              </a:r>
            </a:p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ES" sz="1200"/>
                <a:t>Custom </a:t>
              </a:r>
              <a:r>
                <a:rPr lang="en-ES" sz="1200" dirty="0"/>
                <a:t>configuration and custom AMIs for your Kubernetes nodes</a:t>
              </a:r>
            </a:p>
          </p:txBody>
        </p:sp>
        <p:grpSp>
          <p:nvGrpSpPr>
            <p:cNvPr id="51" name="Graphic 55">
              <a:extLst>
                <a:ext uri="{FF2B5EF4-FFF2-40B4-BE49-F238E27FC236}">
                  <a16:creationId xmlns:a16="http://schemas.microsoft.com/office/drawing/2014/main" id="{C54627C0-9455-A744-9AA7-885DC744873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771437" y="2459228"/>
              <a:ext cx="951207" cy="1364961"/>
              <a:chOff x="12296206" y="2887710"/>
              <a:chExt cx="951207" cy="1364961"/>
            </a:xfrm>
          </p:grpSpPr>
          <p:grpSp>
            <p:nvGrpSpPr>
              <p:cNvPr id="52" name="Graphic 55">
                <a:extLst>
                  <a:ext uri="{FF2B5EF4-FFF2-40B4-BE49-F238E27FC236}">
                    <a16:creationId xmlns:a16="http://schemas.microsoft.com/office/drawing/2014/main" id="{CCA2C1E1-50D1-8540-8877-C8756BF1B670}"/>
                  </a:ext>
                </a:extLst>
              </p:cNvPr>
              <p:cNvGrpSpPr/>
              <p:nvPr/>
            </p:nvGrpSpPr>
            <p:grpSpPr>
              <a:xfrm>
                <a:off x="12296206" y="2887710"/>
                <a:ext cx="951207" cy="1364961"/>
                <a:chOff x="12296206" y="2887710"/>
                <a:chExt cx="951207" cy="1364961"/>
              </a:xfrm>
              <a:noFill/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765B5F27-892E-6240-8D6E-5140B6AB5909}"/>
                    </a:ext>
                  </a:extLst>
                </p:cNvPr>
                <p:cNvSpPr/>
                <p:nvPr/>
              </p:nvSpPr>
              <p:spPr>
                <a:xfrm>
                  <a:off x="12296206" y="2887710"/>
                  <a:ext cx="951207" cy="1364961"/>
                </a:xfrm>
                <a:custGeom>
                  <a:avLst/>
                  <a:gdLst>
                    <a:gd name="connsiteX0" fmla="*/ 0 w 951207"/>
                    <a:gd name="connsiteY0" fmla="*/ 1327638 h 1364961"/>
                    <a:gd name="connsiteX1" fmla="*/ 0 w 951207"/>
                    <a:gd name="connsiteY1" fmla="*/ 37323 h 1364961"/>
                    <a:gd name="connsiteX2" fmla="*/ 37323 w 951207"/>
                    <a:gd name="connsiteY2" fmla="*/ 0 h 1364961"/>
                    <a:gd name="connsiteX3" fmla="*/ 633427 w 951207"/>
                    <a:gd name="connsiteY3" fmla="*/ 0 h 1364961"/>
                    <a:gd name="connsiteX4" fmla="*/ 951207 w 951207"/>
                    <a:gd name="connsiteY4" fmla="*/ 317780 h 1364961"/>
                    <a:gd name="connsiteX5" fmla="*/ 951207 w 951207"/>
                    <a:gd name="connsiteY5" fmla="*/ 1327638 h 1364961"/>
                    <a:gd name="connsiteX6" fmla="*/ 913884 w 951207"/>
                    <a:gd name="connsiteY6" fmla="*/ 1364961 h 1364961"/>
                    <a:gd name="connsiteX7" fmla="*/ 37323 w 951207"/>
                    <a:gd name="connsiteY7" fmla="*/ 1364961 h 1364961"/>
                    <a:gd name="connsiteX8" fmla="*/ 0 w 951207"/>
                    <a:gd name="connsiteY8" fmla="*/ 1327638 h 1364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1207" h="1364961">
                      <a:moveTo>
                        <a:pt x="0" y="1327638"/>
                      </a:moveTo>
                      <a:lnTo>
                        <a:pt x="0" y="37323"/>
                      </a:lnTo>
                      <a:cubicBezTo>
                        <a:pt x="0" y="17062"/>
                        <a:pt x="17062" y="0"/>
                        <a:pt x="37323" y="0"/>
                      </a:cubicBezTo>
                      <a:lnTo>
                        <a:pt x="633427" y="0"/>
                      </a:lnTo>
                      <a:lnTo>
                        <a:pt x="951207" y="317780"/>
                      </a:lnTo>
                      <a:lnTo>
                        <a:pt x="951207" y="1327638"/>
                      </a:lnTo>
                      <a:cubicBezTo>
                        <a:pt x="951207" y="1347899"/>
                        <a:pt x="934145" y="1364961"/>
                        <a:pt x="913884" y="1364961"/>
                      </a:cubicBezTo>
                      <a:lnTo>
                        <a:pt x="37323" y="1364961"/>
                      </a:lnTo>
                      <a:cubicBezTo>
                        <a:pt x="17062" y="1364961"/>
                        <a:pt x="0" y="1347899"/>
                        <a:pt x="0" y="1327638"/>
                      </a:cubicBezTo>
                      <a:close/>
                    </a:path>
                  </a:pathLst>
                </a:custGeom>
                <a:noFill/>
                <a:ln w="21241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B2D9FA02-CA88-774C-9AFE-064915D896BF}"/>
                    </a:ext>
                  </a:extLst>
                </p:cNvPr>
                <p:cNvSpPr/>
                <p:nvPr/>
              </p:nvSpPr>
              <p:spPr>
                <a:xfrm>
                  <a:off x="12929633" y="2887710"/>
                  <a:ext cx="317780" cy="317780"/>
                </a:xfrm>
                <a:custGeom>
                  <a:avLst/>
                  <a:gdLst>
                    <a:gd name="connsiteX0" fmla="*/ 0 w 317780"/>
                    <a:gd name="connsiteY0" fmla="*/ 317780 h 317780"/>
                    <a:gd name="connsiteX1" fmla="*/ 317780 w 317780"/>
                    <a:gd name="connsiteY1" fmla="*/ 317780 h 317780"/>
                    <a:gd name="connsiteX2" fmla="*/ 0 w 317780"/>
                    <a:gd name="connsiteY2" fmla="*/ 0 h 31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7780" h="317780">
                      <a:moveTo>
                        <a:pt x="0" y="317780"/>
                      </a:moveTo>
                      <a:lnTo>
                        <a:pt x="317780" y="3177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21241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3ADF572B-7A09-734E-82E2-7C2B2957D099}"/>
                    </a:ext>
                  </a:extLst>
                </p:cNvPr>
                <p:cNvSpPr/>
                <p:nvPr/>
              </p:nvSpPr>
              <p:spPr>
                <a:xfrm>
                  <a:off x="12436967" y="3460354"/>
                  <a:ext cx="678215" cy="10663"/>
                </a:xfrm>
                <a:custGeom>
                  <a:avLst/>
                  <a:gdLst>
                    <a:gd name="connsiteX0" fmla="*/ 0 w 678215"/>
                    <a:gd name="connsiteY0" fmla="*/ 0 h 10663"/>
                    <a:gd name="connsiteX1" fmla="*/ 678215 w 678215"/>
                    <a:gd name="connsiteY1" fmla="*/ 0 h 10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8215" h="10663">
                      <a:moveTo>
                        <a:pt x="0" y="0"/>
                      </a:moveTo>
                      <a:lnTo>
                        <a:pt x="678215" y="0"/>
                      </a:lnTo>
                    </a:path>
                  </a:pathLst>
                </a:custGeom>
                <a:ln w="21241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F61771C2-FB6E-794D-971E-218D523BD3EA}"/>
                    </a:ext>
                  </a:extLst>
                </p:cNvPr>
                <p:cNvSpPr/>
                <p:nvPr/>
              </p:nvSpPr>
              <p:spPr>
                <a:xfrm>
                  <a:off x="12436967" y="4019135"/>
                  <a:ext cx="678215" cy="10663"/>
                </a:xfrm>
                <a:custGeom>
                  <a:avLst/>
                  <a:gdLst>
                    <a:gd name="connsiteX0" fmla="*/ 0 w 678215"/>
                    <a:gd name="connsiteY0" fmla="*/ 0 h 10663"/>
                    <a:gd name="connsiteX1" fmla="*/ 678215 w 678215"/>
                    <a:gd name="connsiteY1" fmla="*/ 0 h 10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8215" h="10663">
                      <a:moveTo>
                        <a:pt x="0" y="0"/>
                      </a:moveTo>
                      <a:lnTo>
                        <a:pt x="678215" y="0"/>
                      </a:lnTo>
                    </a:path>
                  </a:pathLst>
                </a:custGeom>
                <a:ln w="21241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FCA0275A-DA33-CF4A-9A0C-F143100AE7E6}"/>
                    </a:ext>
                  </a:extLst>
                </p:cNvPr>
                <p:cNvSpPr/>
                <p:nvPr/>
              </p:nvSpPr>
              <p:spPr>
                <a:xfrm>
                  <a:off x="12436967" y="3273738"/>
                  <a:ext cx="373231" cy="10663"/>
                </a:xfrm>
                <a:custGeom>
                  <a:avLst/>
                  <a:gdLst>
                    <a:gd name="connsiteX0" fmla="*/ 0 w 373231"/>
                    <a:gd name="connsiteY0" fmla="*/ 0 h 10663"/>
                    <a:gd name="connsiteX1" fmla="*/ 373232 w 373231"/>
                    <a:gd name="connsiteY1" fmla="*/ 0 h 10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3231" h="10663">
                      <a:moveTo>
                        <a:pt x="0" y="0"/>
                      </a:moveTo>
                      <a:lnTo>
                        <a:pt x="373232" y="0"/>
                      </a:lnTo>
                    </a:path>
                  </a:pathLst>
                </a:custGeom>
                <a:ln w="21241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</p:grpSp>
          <p:grpSp>
            <p:nvGrpSpPr>
              <p:cNvPr id="53" name="Graphic 55">
                <a:extLst>
                  <a:ext uri="{FF2B5EF4-FFF2-40B4-BE49-F238E27FC236}">
                    <a16:creationId xmlns:a16="http://schemas.microsoft.com/office/drawing/2014/main" id="{9CC58F40-01C2-B84F-B202-0B756541CA0D}"/>
                  </a:ext>
                </a:extLst>
              </p:cNvPr>
              <p:cNvGrpSpPr/>
              <p:nvPr/>
            </p:nvGrpSpPr>
            <p:grpSpPr>
              <a:xfrm>
                <a:off x="12470025" y="3589386"/>
                <a:ext cx="602502" cy="282589"/>
                <a:chOff x="12470025" y="3589386"/>
                <a:chExt cx="602502" cy="282589"/>
              </a:xfrm>
              <a:solidFill>
                <a:srgbClr val="527FFF"/>
              </a:solidFill>
            </p:grpSpPr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19D60A1F-3310-9549-ACAC-10DC1C4273F8}"/>
                    </a:ext>
                  </a:extLst>
                </p:cNvPr>
                <p:cNvSpPr/>
                <p:nvPr/>
              </p:nvSpPr>
              <p:spPr>
                <a:xfrm>
                  <a:off x="12470025" y="3589386"/>
                  <a:ext cx="101305" cy="279390"/>
                </a:xfrm>
                <a:custGeom>
                  <a:avLst/>
                  <a:gdLst>
                    <a:gd name="connsiteX0" fmla="*/ 101306 w 101305"/>
                    <a:gd name="connsiteY0" fmla="*/ 275125 h 279390"/>
                    <a:gd name="connsiteX1" fmla="*/ 76779 w 101305"/>
                    <a:gd name="connsiteY1" fmla="*/ 279390 h 279390"/>
                    <a:gd name="connsiteX2" fmla="*/ 41589 w 101305"/>
                    <a:gd name="connsiteY2" fmla="*/ 265528 h 279390"/>
                    <a:gd name="connsiteX3" fmla="*/ 28792 w 101305"/>
                    <a:gd name="connsiteY3" fmla="*/ 227138 h 279390"/>
                    <a:gd name="connsiteX4" fmla="*/ 28792 w 101305"/>
                    <a:gd name="connsiteY4" fmla="*/ 172753 h 279390"/>
                    <a:gd name="connsiteX5" fmla="*/ 23460 w 101305"/>
                    <a:gd name="connsiteY5" fmla="*/ 156757 h 279390"/>
                    <a:gd name="connsiteX6" fmla="*/ 6398 w 101305"/>
                    <a:gd name="connsiteY6" fmla="*/ 151425 h 279390"/>
                    <a:gd name="connsiteX7" fmla="*/ 0 w 101305"/>
                    <a:gd name="connsiteY7" fmla="*/ 151425 h 279390"/>
                    <a:gd name="connsiteX8" fmla="*/ 0 w 101305"/>
                    <a:gd name="connsiteY8" fmla="*/ 127965 h 279390"/>
                    <a:gd name="connsiteX9" fmla="*/ 6398 w 101305"/>
                    <a:gd name="connsiteY9" fmla="*/ 127965 h 279390"/>
                    <a:gd name="connsiteX10" fmla="*/ 23460 w 101305"/>
                    <a:gd name="connsiteY10" fmla="*/ 122633 h 279390"/>
                    <a:gd name="connsiteX11" fmla="*/ 28792 w 101305"/>
                    <a:gd name="connsiteY11" fmla="*/ 106638 h 279390"/>
                    <a:gd name="connsiteX12" fmla="*/ 28792 w 101305"/>
                    <a:gd name="connsiteY12" fmla="*/ 52252 h 279390"/>
                    <a:gd name="connsiteX13" fmla="*/ 41589 w 101305"/>
                    <a:gd name="connsiteY13" fmla="*/ 13863 h 279390"/>
                    <a:gd name="connsiteX14" fmla="*/ 76779 w 101305"/>
                    <a:gd name="connsiteY14" fmla="*/ 0 h 279390"/>
                    <a:gd name="connsiteX15" fmla="*/ 101306 w 101305"/>
                    <a:gd name="connsiteY15" fmla="*/ 4265 h 279390"/>
                    <a:gd name="connsiteX16" fmla="*/ 101306 w 101305"/>
                    <a:gd name="connsiteY16" fmla="*/ 25593 h 279390"/>
                    <a:gd name="connsiteX17" fmla="*/ 82111 w 101305"/>
                    <a:gd name="connsiteY17" fmla="*/ 23460 h 279390"/>
                    <a:gd name="connsiteX18" fmla="*/ 65049 w 101305"/>
                    <a:gd name="connsiteY18" fmla="*/ 29858 h 279390"/>
                    <a:gd name="connsiteX19" fmla="*/ 59717 w 101305"/>
                    <a:gd name="connsiteY19" fmla="*/ 47987 h 279390"/>
                    <a:gd name="connsiteX20" fmla="*/ 59717 w 101305"/>
                    <a:gd name="connsiteY20" fmla="*/ 103438 h 279390"/>
                    <a:gd name="connsiteX21" fmla="*/ 53319 w 101305"/>
                    <a:gd name="connsiteY21" fmla="*/ 125832 h 279390"/>
                    <a:gd name="connsiteX22" fmla="*/ 33058 w 101305"/>
                    <a:gd name="connsiteY22" fmla="*/ 137562 h 279390"/>
                    <a:gd name="connsiteX23" fmla="*/ 53319 w 101305"/>
                    <a:gd name="connsiteY23" fmla="*/ 149293 h 279390"/>
                    <a:gd name="connsiteX24" fmla="*/ 59717 w 101305"/>
                    <a:gd name="connsiteY24" fmla="*/ 171687 h 279390"/>
                    <a:gd name="connsiteX25" fmla="*/ 59717 w 101305"/>
                    <a:gd name="connsiteY25" fmla="*/ 227138 h 279390"/>
                    <a:gd name="connsiteX26" fmla="*/ 65049 w 101305"/>
                    <a:gd name="connsiteY26" fmla="*/ 245266 h 279390"/>
                    <a:gd name="connsiteX27" fmla="*/ 82111 w 101305"/>
                    <a:gd name="connsiteY27" fmla="*/ 251665 h 279390"/>
                    <a:gd name="connsiteX28" fmla="*/ 101306 w 101305"/>
                    <a:gd name="connsiteY28" fmla="*/ 249532 h 279390"/>
                    <a:gd name="connsiteX29" fmla="*/ 101306 w 101305"/>
                    <a:gd name="connsiteY29" fmla="*/ 275125 h 279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01305" h="279390">
                      <a:moveTo>
                        <a:pt x="101306" y="275125"/>
                      </a:moveTo>
                      <a:cubicBezTo>
                        <a:pt x="94907" y="278324"/>
                        <a:pt x="86377" y="279390"/>
                        <a:pt x="76779" y="279390"/>
                      </a:cubicBezTo>
                      <a:cubicBezTo>
                        <a:pt x="61850" y="279390"/>
                        <a:pt x="50120" y="275125"/>
                        <a:pt x="41589" y="265528"/>
                      </a:cubicBezTo>
                      <a:cubicBezTo>
                        <a:pt x="33058" y="256997"/>
                        <a:pt x="28792" y="244200"/>
                        <a:pt x="28792" y="227138"/>
                      </a:cubicBezTo>
                      <a:lnTo>
                        <a:pt x="28792" y="172753"/>
                      </a:lnTo>
                      <a:cubicBezTo>
                        <a:pt x="28792" y="165288"/>
                        <a:pt x="26659" y="159956"/>
                        <a:pt x="23460" y="156757"/>
                      </a:cubicBezTo>
                      <a:cubicBezTo>
                        <a:pt x="20261" y="153558"/>
                        <a:pt x="14929" y="151425"/>
                        <a:pt x="6398" y="151425"/>
                      </a:cubicBezTo>
                      <a:lnTo>
                        <a:pt x="0" y="151425"/>
                      </a:lnTo>
                      <a:lnTo>
                        <a:pt x="0" y="127965"/>
                      </a:lnTo>
                      <a:lnTo>
                        <a:pt x="6398" y="127965"/>
                      </a:lnTo>
                      <a:cubicBezTo>
                        <a:pt x="14929" y="127965"/>
                        <a:pt x="20261" y="125832"/>
                        <a:pt x="23460" y="122633"/>
                      </a:cubicBezTo>
                      <a:cubicBezTo>
                        <a:pt x="26659" y="119434"/>
                        <a:pt x="28792" y="114102"/>
                        <a:pt x="28792" y="106638"/>
                      </a:cubicBezTo>
                      <a:lnTo>
                        <a:pt x="28792" y="52252"/>
                      </a:lnTo>
                      <a:cubicBezTo>
                        <a:pt x="28792" y="36257"/>
                        <a:pt x="33058" y="23460"/>
                        <a:pt x="41589" y="13863"/>
                      </a:cubicBezTo>
                      <a:cubicBezTo>
                        <a:pt x="50120" y="5332"/>
                        <a:pt x="61850" y="0"/>
                        <a:pt x="76779" y="0"/>
                      </a:cubicBezTo>
                      <a:cubicBezTo>
                        <a:pt x="86377" y="0"/>
                        <a:pt x="94907" y="1066"/>
                        <a:pt x="101306" y="4265"/>
                      </a:cubicBezTo>
                      <a:lnTo>
                        <a:pt x="101306" y="25593"/>
                      </a:lnTo>
                      <a:cubicBezTo>
                        <a:pt x="93841" y="24527"/>
                        <a:pt x="87443" y="23460"/>
                        <a:pt x="82111" y="23460"/>
                      </a:cubicBezTo>
                      <a:cubicBezTo>
                        <a:pt x="74646" y="23460"/>
                        <a:pt x="69314" y="25593"/>
                        <a:pt x="65049" y="29858"/>
                      </a:cubicBezTo>
                      <a:cubicBezTo>
                        <a:pt x="61850" y="34124"/>
                        <a:pt x="59717" y="40522"/>
                        <a:pt x="59717" y="47987"/>
                      </a:cubicBezTo>
                      <a:lnTo>
                        <a:pt x="59717" y="103438"/>
                      </a:lnTo>
                      <a:cubicBezTo>
                        <a:pt x="59717" y="113036"/>
                        <a:pt x="57584" y="120500"/>
                        <a:pt x="53319" y="125832"/>
                      </a:cubicBezTo>
                      <a:cubicBezTo>
                        <a:pt x="49053" y="131164"/>
                        <a:pt x="42655" y="135430"/>
                        <a:pt x="33058" y="137562"/>
                      </a:cubicBezTo>
                      <a:cubicBezTo>
                        <a:pt x="42655" y="139695"/>
                        <a:pt x="49053" y="143961"/>
                        <a:pt x="53319" y="149293"/>
                      </a:cubicBezTo>
                      <a:cubicBezTo>
                        <a:pt x="57584" y="154625"/>
                        <a:pt x="59717" y="162089"/>
                        <a:pt x="59717" y="171687"/>
                      </a:cubicBezTo>
                      <a:lnTo>
                        <a:pt x="59717" y="227138"/>
                      </a:lnTo>
                      <a:cubicBezTo>
                        <a:pt x="59717" y="235669"/>
                        <a:pt x="61850" y="242067"/>
                        <a:pt x="65049" y="245266"/>
                      </a:cubicBezTo>
                      <a:cubicBezTo>
                        <a:pt x="68248" y="249532"/>
                        <a:pt x="74646" y="251665"/>
                        <a:pt x="82111" y="251665"/>
                      </a:cubicBezTo>
                      <a:cubicBezTo>
                        <a:pt x="87443" y="251665"/>
                        <a:pt x="93841" y="250598"/>
                        <a:pt x="101306" y="249532"/>
                      </a:cubicBezTo>
                      <a:lnTo>
                        <a:pt x="101306" y="2751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0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E94E6B25-C235-D645-BBAA-88DFE20C50C3}"/>
                    </a:ext>
                  </a:extLst>
                </p:cNvPr>
                <p:cNvSpPr/>
                <p:nvPr/>
              </p:nvSpPr>
              <p:spPr>
                <a:xfrm>
                  <a:off x="12756880" y="3785599"/>
                  <a:ext cx="38389" cy="40522"/>
                </a:xfrm>
                <a:custGeom>
                  <a:avLst/>
                  <a:gdLst>
                    <a:gd name="connsiteX0" fmla="*/ 19195 w 38389"/>
                    <a:gd name="connsiteY0" fmla="*/ 40522 h 40522"/>
                    <a:gd name="connsiteX1" fmla="*/ 5332 w 38389"/>
                    <a:gd name="connsiteY1" fmla="*/ 35190 h 40522"/>
                    <a:gd name="connsiteX2" fmla="*/ 0 w 38389"/>
                    <a:gd name="connsiteY2" fmla="*/ 20261 h 40522"/>
                    <a:gd name="connsiteX3" fmla="*/ 5332 w 38389"/>
                    <a:gd name="connsiteY3" fmla="*/ 5332 h 40522"/>
                    <a:gd name="connsiteX4" fmla="*/ 19195 w 38389"/>
                    <a:gd name="connsiteY4" fmla="*/ 0 h 40522"/>
                    <a:gd name="connsiteX5" fmla="*/ 33058 w 38389"/>
                    <a:gd name="connsiteY5" fmla="*/ 5332 h 40522"/>
                    <a:gd name="connsiteX6" fmla="*/ 38390 w 38389"/>
                    <a:gd name="connsiteY6" fmla="*/ 20261 h 40522"/>
                    <a:gd name="connsiteX7" fmla="*/ 33058 w 38389"/>
                    <a:gd name="connsiteY7" fmla="*/ 35190 h 40522"/>
                    <a:gd name="connsiteX8" fmla="*/ 19195 w 38389"/>
                    <a:gd name="connsiteY8" fmla="*/ 40522 h 40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389" h="40522">
                      <a:moveTo>
                        <a:pt x="19195" y="40522"/>
                      </a:moveTo>
                      <a:cubicBezTo>
                        <a:pt x="12797" y="40522"/>
                        <a:pt x="8531" y="38390"/>
                        <a:pt x="5332" y="35190"/>
                      </a:cubicBezTo>
                      <a:cubicBezTo>
                        <a:pt x="2133" y="30925"/>
                        <a:pt x="0" y="26659"/>
                        <a:pt x="0" y="20261"/>
                      </a:cubicBezTo>
                      <a:cubicBezTo>
                        <a:pt x="0" y="13863"/>
                        <a:pt x="2133" y="9597"/>
                        <a:pt x="5332" y="5332"/>
                      </a:cubicBezTo>
                      <a:cubicBezTo>
                        <a:pt x="8531" y="1066"/>
                        <a:pt x="13863" y="0"/>
                        <a:pt x="19195" y="0"/>
                      </a:cubicBezTo>
                      <a:cubicBezTo>
                        <a:pt x="25593" y="0"/>
                        <a:pt x="29859" y="2133"/>
                        <a:pt x="33058" y="5332"/>
                      </a:cubicBezTo>
                      <a:cubicBezTo>
                        <a:pt x="36257" y="9597"/>
                        <a:pt x="38390" y="13863"/>
                        <a:pt x="38390" y="20261"/>
                      </a:cubicBezTo>
                      <a:cubicBezTo>
                        <a:pt x="38390" y="26659"/>
                        <a:pt x="36257" y="30925"/>
                        <a:pt x="33058" y="35190"/>
                      </a:cubicBezTo>
                      <a:cubicBezTo>
                        <a:pt x="29859" y="38390"/>
                        <a:pt x="24527" y="40522"/>
                        <a:pt x="19195" y="4052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FC872C3C-45F5-B740-B465-D36566512911}"/>
                    </a:ext>
                  </a:extLst>
                </p:cNvPr>
                <p:cNvSpPr/>
                <p:nvPr/>
              </p:nvSpPr>
              <p:spPr>
                <a:xfrm>
                  <a:off x="12831527" y="3785599"/>
                  <a:ext cx="38389" cy="40522"/>
                </a:xfrm>
                <a:custGeom>
                  <a:avLst/>
                  <a:gdLst>
                    <a:gd name="connsiteX0" fmla="*/ 19195 w 38389"/>
                    <a:gd name="connsiteY0" fmla="*/ 40522 h 40522"/>
                    <a:gd name="connsiteX1" fmla="*/ 5332 w 38389"/>
                    <a:gd name="connsiteY1" fmla="*/ 35190 h 40522"/>
                    <a:gd name="connsiteX2" fmla="*/ 0 w 38389"/>
                    <a:gd name="connsiteY2" fmla="*/ 20261 h 40522"/>
                    <a:gd name="connsiteX3" fmla="*/ 5332 w 38389"/>
                    <a:gd name="connsiteY3" fmla="*/ 5332 h 40522"/>
                    <a:gd name="connsiteX4" fmla="*/ 19195 w 38389"/>
                    <a:gd name="connsiteY4" fmla="*/ 0 h 40522"/>
                    <a:gd name="connsiteX5" fmla="*/ 33058 w 38389"/>
                    <a:gd name="connsiteY5" fmla="*/ 5332 h 40522"/>
                    <a:gd name="connsiteX6" fmla="*/ 38390 w 38389"/>
                    <a:gd name="connsiteY6" fmla="*/ 20261 h 40522"/>
                    <a:gd name="connsiteX7" fmla="*/ 33058 w 38389"/>
                    <a:gd name="connsiteY7" fmla="*/ 35190 h 40522"/>
                    <a:gd name="connsiteX8" fmla="*/ 19195 w 38389"/>
                    <a:gd name="connsiteY8" fmla="*/ 40522 h 40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389" h="40522">
                      <a:moveTo>
                        <a:pt x="19195" y="40522"/>
                      </a:moveTo>
                      <a:cubicBezTo>
                        <a:pt x="12797" y="40522"/>
                        <a:pt x="8531" y="38390"/>
                        <a:pt x="5332" y="35190"/>
                      </a:cubicBezTo>
                      <a:cubicBezTo>
                        <a:pt x="2133" y="30925"/>
                        <a:pt x="0" y="26659"/>
                        <a:pt x="0" y="20261"/>
                      </a:cubicBezTo>
                      <a:cubicBezTo>
                        <a:pt x="0" y="13863"/>
                        <a:pt x="2133" y="9597"/>
                        <a:pt x="5332" y="5332"/>
                      </a:cubicBezTo>
                      <a:cubicBezTo>
                        <a:pt x="8531" y="1066"/>
                        <a:pt x="13863" y="0"/>
                        <a:pt x="19195" y="0"/>
                      </a:cubicBezTo>
                      <a:cubicBezTo>
                        <a:pt x="25593" y="0"/>
                        <a:pt x="29859" y="2133"/>
                        <a:pt x="33058" y="5332"/>
                      </a:cubicBezTo>
                      <a:cubicBezTo>
                        <a:pt x="36257" y="9597"/>
                        <a:pt x="38390" y="13863"/>
                        <a:pt x="38390" y="20261"/>
                      </a:cubicBezTo>
                      <a:cubicBezTo>
                        <a:pt x="38390" y="26659"/>
                        <a:pt x="36257" y="30925"/>
                        <a:pt x="33058" y="35190"/>
                      </a:cubicBezTo>
                      <a:cubicBezTo>
                        <a:pt x="29859" y="38390"/>
                        <a:pt x="25593" y="40522"/>
                        <a:pt x="19195" y="4052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BA85456C-5539-5941-B88D-899BE68BD945}"/>
                    </a:ext>
                  </a:extLst>
                </p:cNvPr>
                <p:cNvSpPr/>
                <p:nvPr/>
              </p:nvSpPr>
              <p:spPr>
                <a:xfrm>
                  <a:off x="12907239" y="3785599"/>
                  <a:ext cx="38389" cy="40522"/>
                </a:xfrm>
                <a:custGeom>
                  <a:avLst/>
                  <a:gdLst>
                    <a:gd name="connsiteX0" fmla="*/ 19195 w 38389"/>
                    <a:gd name="connsiteY0" fmla="*/ 40522 h 40522"/>
                    <a:gd name="connsiteX1" fmla="*/ 5332 w 38389"/>
                    <a:gd name="connsiteY1" fmla="*/ 35190 h 40522"/>
                    <a:gd name="connsiteX2" fmla="*/ 0 w 38389"/>
                    <a:gd name="connsiteY2" fmla="*/ 20261 h 40522"/>
                    <a:gd name="connsiteX3" fmla="*/ 5332 w 38389"/>
                    <a:gd name="connsiteY3" fmla="*/ 5332 h 40522"/>
                    <a:gd name="connsiteX4" fmla="*/ 19195 w 38389"/>
                    <a:gd name="connsiteY4" fmla="*/ 0 h 40522"/>
                    <a:gd name="connsiteX5" fmla="*/ 33058 w 38389"/>
                    <a:gd name="connsiteY5" fmla="*/ 5332 h 40522"/>
                    <a:gd name="connsiteX6" fmla="*/ 38390 w 38389"/>
                    <a:gd name="connsiteY6" fmla="*/ 20261 h 40522"/>
                    <a:gd name="connsiteX7" fmla="*/ 33058 w 38389"/>
                    <a:gd name="connsiteY7" fmla="*/ 35190 h 40522"/>
                    <a:gd name="connsiteX8" fmla="*/ 19195 w 38389"/>
                    <a:gd name="connsiteY8" fmla="*/ 40522 h 40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389" h="40522">
                      <a:moveTo>
                        <a:pt x="19195" y="40522"/>
                      </a:moveTo>
                      <a:cubicBezTo>
                        <a:pt x="12797" y="40522"/>
                        <a:pt x="8531" y="38390"/>
                        <a:pt x="5332" y="35190"/>
                      </a:cubicBezTo>
                      <a:cubicBezTo>
                        <a:pt x="2133" y="30925"/>
                        <a:pt x="0" y="26659"/>
                        <a:pt x="0" y="20261"/>
                      </a:cubicBezTo>
                      <a:cubicBezTo>
                        <a:pt x="0" y="13863"/>
                        <a:pt x="2133" y="9597"/>
                        <a:pt x="5332" y="5332"/>
                      </a:cubicBezTo>
                      <a:cubicBezTo>
                        <a:pt x="8531" y="1066"/>
                        <a:pt x="13863" y="0"/>
                        <a:pt x="19195" y="0"/>
                      </a:cubicBezTo>
                      <a:cubicBezTo>
                        <a:pt x="25593" y="0"/>
                        <a:pt x="29859" y="2133"/>
                        <a:pt x="33058" y="5332"/>
                      </a:cubicBezTo>
                      <a:cubicBezTo>
                        <a:pt x="36257" y="9597"/>
                        <a:pt x="38390" y="13863"/>
                        <a:pt x="38390" y="20261"/>
                      </a:cubicBezTo>
                      <a:cubicBezTo>
                        <a:pt x="38390" y="26659"/>
                        <a:pt x="36257" y="30925"/>
                        <a:pt x="33058" y="35190"/>
                      </a:cubicBezTo>
                      <a:cubicBezTo>
                        <a:pt x="29859" y="38390"/>
                        <a:pt x="25593" y="40522"/>
                        <a:pt x="19195" y="4052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F0369300-3F74-7746-8C28-8EDB8F36EC15}"/>
                    </a:ext>
                  </a:extLst>
                </p:cNvPr>
                <p:cNvSpPr/>
                <p:nvPr/>
              </p:nvSpPr>
              <p:spPr>
                <a:xfrm>
                  <a:off x="12971222" y="3592585"/>
                  <a:ext cx="101305" cy="279390"/>
                </a:xfrm>
                <a:custGeom>
                  <a:avLst/>
                  <a:gdLst>
                    <a:gd name="connsiteX0" fmla="*/ 0 w 101305"/>
                    <a:gd name="connsiteY0" fmla="*/ 250598 h 279390"/>
                    <a:gd name="connsiteX1" fmla="*/ 19195 w 101305"/>
                    <a:gd name="connsiteY1" fmla="*/ 252731 h 279390"/>
                    <a:gd name="connsiteX2" fmla="*/ 36257 w 101305"/>
                    <a:gd name="connsiteY2" fmla="*/ 246333 h 279390"/>
                    <a:gd name="connsiteX3" fmla="*/ 41589 w 101305"/>
                    <a:gd name="connsiteY3" fmla="*/ 228204 h 279390"/>
                    <a:gd name="connsiteX4" fmla="*/ 41589 w 101305"/>
                    <a:gd name="connsiteY4" fmla="*/ 172753 h 279390"/>
                    <a:gd name="connsiteX5" fmla="*/ 47987 w 101305"/>
                    <a:gd name="connsiteY5" fmla="*/ 150359 h 279390"/>
                    <a:gd name="connsiteX6" fmla="*/ 68248 w 101305"/>
                    <a:gd name="connsiteY6" fmla="*/ 138629 h 279390"/>
                    <a:gd name="connsiteX7" fmla="*/ 47987 w 101305"/>
                    <a:gd name="connsiteY7" fmla="*/ 126899 h 279390"/>
                    <a:gd name="connsiteX8" fmla="*/ 41589 w 101305"/>
                    <a:gd name="connsiteY8" fmla="*/ 103439 h 279390"/>
                    <a:gd name="connsiteX9" fmla="*/ 41589 w 101305"/>
                    <a:gd name="connsiteY9" fmla="*/ 47987 h 279390"/>
                    <a:gd name="connsiteX10" fmla="*/ 36257 w 101305"/>
                    <a:gd name="connsiteY10" fmla="*/ 29859 h 279390"/>
                    <a:gd name="connsiteX11" fmla="*/ 19195 w 101305"/>
                    <a:gd name="connsiteY11" fmla="*/ 23460 h 279390"/>
                    <a:gd name="connsiteX12" fmla="*/ 0 w 101305"/>
                    <a:gd name="connsiteY12" fmla="*/ 25593 h 279390"/>
                    <a:gd name="connsiteX13" fmla="*/ 0 w 101305"/>
                    <a:gd name="connsiteY13" fmla="*/ 4266 h 279390"/>
                    <a:gd name="connsiteX14" fmla="*/ 24527 w 101305"/>
                    <a:gd name="connsiteY14" fmla="*/ 0 h 279390"/>
                    <a:gd name="connsiteX15" fmla="*/ 59717 w 101305"/>
                    <a:gd name="connsiteY15" fmla="*/ 13863 h 279390"/>
                    <a:gd name="connsiteX16" fmla="*/ 72514 w 101305"/>
                    <a:gd name="connsiteY16" fmla="*/ 52252 h 279390"/>
                    <a:gd name="connsiteX17" fmla="*/ 72514 w 101305"/>
                    <a:gd name="connsiteY17" fmla="*/ 106638 h 279390"/>
                    <a:gd name="connsiteX18" fmla="*/ 77845 w 101305"/>
                    <a:gd name="connsiteY18" fmla="*/ 122633 h 279390"/>
                    <a:gd name="connsiteX19" fmla="*/ 94907 w 101305"/>
                    <a:gd name="connsiteY19" fmla="*/ 127965 h 279390"/>
                    <a:gd name="connsiteX20" fmla="*/ 101306 w 101305"/>
                    <a:gd name="connsiteY20" fmla="*/ 127965 h 279390"/>
                    <a:gd name="connsiteX21" fmla="*/ 101306 w 101305"/>
                    <a:gd name="connsiteY21" fmla="*/ 151425 h 279390"/>
                    <a:gd name="connsiteX22" fmla="*/ 94907 w 101305"/>
                    <a:gd name="connsiteY22" fmla="*/ 151425 h 279390"/>
                    <a:gd name="connsiteX23" fmla="*/ 77845 w 101305"/>
                    <a:gd name="connsiteY23" fmla="*/ 156757 h 279390"/>
                    <a:gd name="connsiteX24" fmla="*/ 72514 w 101305"/>
                    <a:gd name="connsiteY24" fmla="*/ 172753 h 279390"/>
                    <a:gd name="connsiteX25" fmla="*/ 72514 w 101305"/>
                    <a:gd name="connsiteY25" fmla="*/ 227138 h 279390"/>
                    <a:gd name="connsiteX26" fmla="*/ 59717 w 101305"/>
                    <a:gd name="connsiteY26" fmla="*/ 265528 h 279390"/>
                    <a:gd name="connsiteX27" fmla="*/ 24527 w 101305"/>
                    <a:gd name="connsiteY27" fmla="*/ 279391 h 279390"/>
                    <a:gd name="connsiteX28" fmla="*/ 0 w 101305"/>
                    <a:gd name="connsiteY28" fmla="*/ 275125 h 279390"/>
                    <a:gd name="connsiteX29" fmla="*/ 0 w 101305"/>
                    <a:gd name="connsiteY29" fmla="*/ 250598 h 279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01305" h="279390">
                      <a:moveTo>
                        <a:pt x="0" y="250598"/>
                      </a:moveTo>
                      <a:cubicBezTo>
                        <a:pt x="7465" y="251665"/>
                        <a:pt x="13863" y="252731"/>
                        <a:pt x="19195" y="252731"/>
                      </a:cubicBezTo>
                      <a:cubicBezTo>
                        <a:pt x="26659" y="252731"/>
                        <a:pt x="31991" y="250598"/>
                        <a:pt x="36257" y="246333"/>
                      </a:cubicBezTo>
                      <a:cubicBezTo>
                        <a:pt x="39456" y="242067"/>
                        <a:pt x="41589" y="235669"/>
                        <a:pt x="41589" y="228204"/>
                      </a:cubicBezTo>
                      <a:lnTo>
                        <a:pt x="41589" y="172753"/>
                      </a:lnTo>
                      <a:cubicBezTo>
                        <a:pt x="41589" y="163156"/>
                        <a:pt x="43721" y="155691"/>
                        <a:pt x="47987" y="150359"/>
                      </a:cubicBezTo>
                      <a:cubicBezTo>
                        <a:pt x="52252" y="145027"/>
                        <a:pt x="58651" y="140762"/>
                        <a:pt x="68248" y="138629"/>
                      </a:cubicBezTo>
                      <a:cubicBezTo>
                        <a:pt x="58651" y="136496"/>
                        <a:pt x="52252" y="132231"/>
                        <a:pt x="47987" y="126899"/>
                      </a:cubicBezTo>
                      <a:cubicBezTo>
                        <a:pt x="43721" y="121567"/>
                        <a:pt x="41589" y="114102"/>
                        <a:pt x="41589" y="103439"/>
                      </a:cubicBezTo>
                      <a:lnTo>
                        <a:pt x="41589" y="47987"/>
                      </a:lnTo>
                      <a:cubicBezTo>
                        <a:pt x="41589" y="39456"/>
                        <a:pt x="39456" y="33058"/>
                        <a:pt x="36257" y="29859"/>
                      </a:cubicBezTo>
                      <a:cubicBezTo>
                        <a:pt x="33058" y="25593"/>
                        <a:pt x="26659" y="23460"/>
                        <a:pt x="19195" y="23460"/>
                      </a:cubicBezTo>
                      <a:cubicBezTo>
                        <a:pt x="13863" y="23460"/>
                        <a:pt x="7465" y="24527"/>
                        <a:pt x="0" y="25593"/>
                      </a:cubicBezTo>
                      <a:lnTo>
                        <a:pt x="0" y="4266"/>
                      </a:lnTo>
                      <a:cubicBezTo>
                        <a:pt x="6398" y="1066"/>
                        <a:pt x="14929" y="0"/>
                        <a:pt x="24527" y="0"/>
                      </a:cubicBezTo>
                      <a:cubicBezTo>
                        <a:pt x="39456" y="0"/>
                        <a:pt x="51186" y="4266"/>
                        <a:pt x="59717" y="13863"/>
                      </a:cubicBezTo>
                      <a:cubicBezTo>
                        <a:pt x="68248" y="22394"/>
                        <a:pt x="72514" y="35190"/>
                        <a:pt x="72514" y="52252"/>
                      </a:cubicBezTo>
                      <a:lnTo>
                        <a:pt x="72514" y="106638"/>
                      </a:lnTo>
                      <a:cubicBezTo>
                        <a:pt x="72514" y="114102"/>
                        <a:pt x="74646" y="119434"/>
                        <a:pt x="77845" y="122633"/>
                      </a:cubicBezTo>
                      <a:cubicBezTo>
                        <a:pt x="81045" y="125832"/>
                        <a:pt x="86377" y="127965"/>
                        <a:pt x="94907" y="127965"/>
                      </a:cubicBezTo>
                      <a:lnTo>
                        <a:pt x="101306" y="127965"/>
                      </a:lnTo>
                      <a:lnTo>
                        <a:pt x="101306" y="151425"/>
                      </a:lnTo>
                      <a:lnTo>
                        <a:pt x="94907" y="151425"/>
                      </a:lnTo>
                      <a:cubicBezTo>
                        <a:pt x="86377" y="151425"/>
                        <a:pt x="81045" y="153558"/>
                        <a:pt x="77845" y="156757"/>
                      </a:cubicBezTo>
                      <a:cubicBezTo>
                        <a:pt x="74646" y="159956"/>
                        <a:pt x="72514" y="165288"/>
                        <a:pt x="72514" y="172753"/>
                      </a:cubicBezTo>
                      <a:lnTo>
                        <a:pt x="72514" y="227138"/>
                      </a:lnTo>
                      <a:cubicBezTo>
                        <a:pt x="72514" y="243134"/>
                        <a:pt x="68248" y="255930"/>
                        <a:pt x="59717" y="265528"/>
                      </a:cubicBezTo>
                      <a:cubicBezTo>
                        <a:pt x="51186" y="275125"/>
                        <a:pt x="39456" y="279391"/>
                        <a:pt x="24527" y="279391"/>
                      </a:cubicBezTo>
                      <a:cubicBezTo>
                        <a:pt x="14929" y="279391"/>
                        <a:pt x="6398" y="278324"/>
                        <a:pt x="0" y="275125"/>
                      </a:cubicBezTo>
                      <a:lnTo>
                        <a:pt x="0" y="25059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0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</p:grp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301CF08-C1F2-B14D-B13A-D2173F06609E}"/>
              </a:ext>
            </a:extLst>
          </p:cNvPr>
          <p:cNvGrpSpPr/>
          <p:nvPr/>
        </p:nvGrpSpPr>
        <p:grpSpPr>
          <a:xfrm>
            <a:off x="6779345" y="1647744"/>
            <a:ext cx="2399049" cy="3099924"/>
            <a:chOff x="7867687" y="2444143"/>
            <a:chExt cx="3232438" cy="391585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09A6EA-ADF8-B342-8121-3E24D1F1E6CB}"/>
                </a:ext>
              </a:extLst>
            </p:cNvPr>
            <p:cNvSpPr txBox="1"/>
            <p:nvPr/>
          </p:nvSpPr>
          <p:spPr>
            <a:xfrm>
              <a:off x="7867687" y="4021448"/>
              <a:ext cx="3232438" cy="2338551"/>
            </a:xfrm>
            <a:prstGeom prst="rect">
              <a:avLst/>
            </a:prstGeom>
            <a:noFill/>
          </p:spPr>
          <p:txBody>
            <a:bodyPr wrap="square" lIns="152400" tIns="121920" rIns="152400" bIns="1219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ES" dirty="0">
                  <a:solidFill>
                    <a:srgbClr val="FF9900"/>
                  </a:solidFill>
                </a:rPr>
                <a:t>Spot Instance </a:t>
              </a:r>
              <a:br>
                <a:rPr lang="en-US" dirty="0">
                  <a:solidFill>
                    <a:srgbClr val="FF9900"/>
                  </a:solidFill>
                </a:rPr>
              </a:br>
              <a:r>
                <a:rPr lang="en-ES" dirty="0">
                  <a:solidFill>
                    <a:srgbClr val="FF9900"/>
                  </a:solidFill>
                </a:rPr>
                <a:t>lifecycle management </a:t>
              </a:r>
            </a:p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ES" sz="1200"/>
                <a:t>Managed </a:t>
              </a:r>
              <a:r>
                <a:rPr lang="en-ES" sz="1200" dirty="0"/>
                <a:t>Spot Instance draining integrated with </a:t>
              </a:r>
              <a:r>
                <a:rPr lang="en-US" sz="1200" dirty="0"/>
                <a:t>Amazon EC2 </a:t>
              </a:r>
              <a:r>
                <a:rPr lang="en-ES" sz="1200" dirty="0"/>
                <a:t>Auto Scaling Capacity Rebalanc</a:t>
              </a:r>
              <a:r>
                <a:rPr lang="en-US" sz="1200" dirty="0"/>
                <a:t>ing</a:t>
              </a:r>
              <a:r>
                <a:rPr lang="en-ES" sz="1200" dirty="0"/>
                <a:t> </a:t>
              </a:r>
            </a:p>
          </p:txBody>
        </p:sp>
        <p:grpSp>
          <p:nvGrpSpPr>
            <p:cNvPr id="66" name="Graphic 3">
              <a:extLst>
                <a:ext uri="{FF2B5EF4-FFF2-40B4-BE49-F238E27FC236}">
                  <a16:creationId xmlns:a16="http://schemas.microsoft.com/office/drawing/2014/main" id="{69A6F3D0-0A12-0F40-B467-28F23F377F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2937" y="2444143"/>
              <a:ext cx="1695796" cy="1395131"/>
              <a:chOff x="10868651" y="3244093"/>
              <a:chExt cx="2019510" cy="1661450"/>
            </a:xfrm>
          </p:grpSpPr>
          <p:grpSp>
            <p:nvGrpSpPr>
              <p:cNvPr id="67" name="Graphic 3">
                <a:extLst>
                  <a:ext uri="{FF2B5EF4-FFF2-40B4-BE49-F238E27FC236}">
                    <a16:creationId xmlns:a16="http://schemas.microsoft.com/office/drawing/2014/main" id="{01F4EB3D-B0EA-D04B-935D-5D030703D2F5}"/>
                  </a:ext>
                </a:extLst>
              </p:cNvPr>
              <p:cNvGrpSpPr/>
              <p:nvPr/>
            </p:nvGrpSpPr>
            <p:grpSpPr>
              <a:xfrm>
                <a:off x="10868651" y="3244093"/>
                <a:ext cx="2019510" cy="1661450"/>
                <a:chOff x="10868651" y="3244093"/>
                <a:chExt cx="2019510" cy="1661450"/>
              </a:xfrm>
            </p:grpSpPr>
            <p:grpSp>
              <p:nvGrpSpPr>
                <p:cNvPr id="70" name="Graphic 3">
                  <a:extLst>
                    <a:ext uri="{FF2B5EF4-FFF2-40B4-BE49-F238E27FC236}">
                      <a16:creationId xmlns:a16="http://schemas.microsoft.com/office/drawing/2014/main" id="{D9B29E0E-1D39-004B-B530-E582A1164F11}"/>
                    </a:ext>
                  </a:extLst>
                </p:cNvPr>
                <p:cNvGrpSpPr/>
                <p:nvPr/>
              </p:nvGrpSpPr>
              <p:grpSpPr>
                <a:xfrm>
                  <a:off x="10868651" y="3244093"/>
                  <a:ext cx="2019510" cy="1661450"/>
                  <a:chOff x="10868651" y="3244093"/>
                  <a:chExt cx="2019510" cy="1661450"/>
                </a:xfrm>
                <a:noFill/>
              </p:grpSpPr>
              <p:grpSp>
                <p:nvGrpSpPr>
                  <p:cNvPr id="74" name="Graphic 3">
                    <a:extLst>
                      <a:ext uri="{FF2B5EF4-FFF2-40B4-BE49-F238E27FC236}">
                        <a16:creationId xmlns:a16="http://schemas.microsoft.com/office/drawing/2014/main" id="{E400A24F-4FAB-3E40-86A6-298D2A3C533B}"/>
                      </a:ext>
                    </a:extLst>
                  </p:cNvPr>
                  <p:cNvGrpSpPr/>
                  <p:nvPr/>
                </p:nvGrpSpPr>
                <p:grpSpPr>
                  <a:xfrm>
                    <a:off x="10868651" y="3660384"/>
                    <a:ext cx="1185688" cy="1245158"/>
                    <a:chOff x="10868651" y="3660384"/>
                    <a:chExt cx="1185688" cy="1245158"/>
                  </a:xfrm>
                  <a:noFill/>
                </p:grpSpPr>
                <p:sp>
                  <p:nvSpPr>
                    <p:cNvPr id="78" name="Freeform 77">
                      <a:extLst>
                        <a:ext uri="{FF2B5EF4-FFF2-40B4-BE49-F238E27FC236}">
                          <a16:creationId xmlns:a16="http://schemas.microsoft.com/office/drawing/2014/main" id="{C4163959-02F3-F94D-BB83-A2B65E019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68651" y="3660384"/>
                      <a:ext cx="1185688" cy="1245158"/>
                    </a:xfrm>
                    <a:custGeom>
                      <a:avLst/>
                      <a:gdLst>
                        <a:gd name="connsiteX0" fmla="*/ 1018428 w 1185688"/>
                        <a:gd name="connsiteY0" fmla="*/ 937895 h 1245158"/>
                        <a:gd name="connsiteX1" fmla="*/ 988693 w 1185688"/>
                        <a:gd name="connsiteY1" fmla="*/ 879664 h 1245158"/>
                        <a:gd name="connsiteX2" fmla="*/ 1049402 w 1185688"/>
                        <a:gd name="connsiteY2" fmla="*/ 757007 h 1245158"/>
                        <a:gd name="connsiteX3" fmla="*/ 1111350 w 1185688"/>
                        <a:gd name="connsiteY3" fmla="*/ 745856 h 1245158"/>
                        <a:gd name="connsiteX4" fmla="*/ 1185688 w 1185688"/>
                        <a:gd name="connsiteY4" fmla="*/ 587269 h 1245158"/>
                        <a:gd name="connsiteX5" fmla="*/ 1064270 w 1185688"/>
                        <a:gd name="connsiteY5" fmla="*/ 547622 h 1245158"/>
                        <a:gd name="connsiteX6" fmla="*/ 1019667 w 1185688"/>
                        <a:gd name="connsiteY6" fmla="*/ 417531 h 1245158"/>
                        <a:gd name="connsiteX7" fmla="*/ 1129935 w 1185688"/>
                        <a:gd name="connsiteY7" fmla="*/ 257704 h 1245158"/>
                        <a:gd name="connsiteX8" fmla="*/ 1103917 w 1185688"/>
                        <a:gd name="connsiteY8" fmla="*/ 229208 h 1245158"/>
                        <a:gd name="connsiteX9" fmla="*/ 1077898 w 1185688"/>
                        <a:gd name="connsiteY9" fmla="*/ 200712 h 1245158"/>
                        <a:gd name="connsiteX10" fmla="*/ 1051880 w 1185688"/>
                        <a:gd name="connsiteY10" fmla="*/ 172216 h 1245158"/>
                        <a:gd name="connsiteX11" fmla="*/ 879664 w 1185688"/>
                        <a:gd name="connsiteY11" fmla="*/ 260182 h 1245158"/>
                        <a:gd name="connsiteX12" fmla="*/ 755768 w 1185688"/>
                        <a:gd name="connsiteY12" fmla="*/ 198234 h 1245158"/>
                        <a:gd name="connsiteX13" fmla="*/ 721077 w 1185688"/>
                        <a:gd name="connsiteY13" fmla="*/ 7434 h 1245158"/>
                        <a:gd name="connsiteX14" fmla="*/ 682669 w 1185688"/>
                        <a:gd name="connsiteY14" fmla="*/ 4956 h 1245158"/>
                        <a:gd name="connsiteX15" fmla="*/ 644261 w 1185688"/>
                        <a:gd name="connsiteY15" fmla="*/ 2478 h 1245158"/>
                        <a:gd name="connsiteX16" fmla="*/ 605853 w 1185688"/>
                        <a:gd name="connsiteY16" fmla="*/ 0 h 1245158"/>
                        <a:gd name="connsiteX17" fmla="*/ 546383 w 1185688"/>
                        <a:gd name="connsiteY17" fmla="*/ 183367 h 1245158"/>
                        <a:gd name="connsiteX18" fmla="*/ 415053 w 1185688"/>
                        <a:gd name="connsiteY18" fmla="*/ 227969 h 1245158"/>
                        <a:gd name="connsiteX19" fmla="*/ 257704 w 1185688"/>
                        <a:gd name="connsiteY19" fmla="*/ 117702 h 1245158"/>
                        <a:gd name="connsiteX20" fmla="*/ 229208 w 1185688"/>
                        <a:gd name="connsiteY20" fmla="*/ 143720 h 1245158"/>
                        <a:gd name="connsiteX21" fmla="*/ 200712 w 1185688"/>
                        <a:gd name="connsiteY21" fmla="*/ 169738 h 1245158"/>
                        <a:gd name="connsiteX22" fmla="*/ 172216 w 1185688"/>
                        <a:gd name="connsiteY22" fmla="*/ 195756 h 1245158"/>
                        <a:gd name="connsiteX23" fmla="*/ 258943 w 1185688"/>
                        <a:gd name="connsiteY23" fmla="*/ 365494 h 1245158"/>
                        <a:gd name="connsiteX24" fmla="*/ 196995 w 1185688"/>
                        <a:gd name="connsiteY24" fmla="*/ 490630 h 1245158"/>
                        <a:gd name="connsiteX25" fmla="*/ 7434 w 1185688"/>
                        <a:gd name="connsiteY25" fmla="*/ 525321 h 1245158"/>
                        <a:gd name="connsiteX26" fmla="*/ 4956 w 1185688"/>
                        <a:gd name="connsiteY26" fmla="*/ 563728 h 1245158"/>
                        <a:gd name="connsiteX27" fmla="*/ 2478 w 1185688"/>
                        <a:gd name="connsiteY27" fmla="*/ 602136 h 1245158"/>
                        <a:gd name="connsiteX28" fmla="*/ 0 w 1185688"/>
                        <a:gd name="connsiteY28" fmla="*/ 640544 h 1245158"/>
                        <a:gd name="connsiteX29" fmla="*/ 184606 w 1185688"/>
                        <a:gd name="connsiteY29" fmla="*/ 700014 h 1245158"/>
                        <a:gd name="connsiteX30" fmla="*/ 229208 w 1185688"/>
                        <a:gd name="connsiteY30" fmla="*/ 831345 h 1245158"/>
                        <a:gd name="connsiteX31" fmla="*/ 117702 w 1185688"/>
                        <a:gd name="connsiteY31" fmla="*/ 989932 h 1245158"/>
                        <a:gd name="connsiteX32" fmla="*/ 143720 w 1185688"/>
                        <a:gd name="connsiteY32" fmla="*/ 1018428 h 1245158"/>
                        <a:gd name="connsiteX33" fmla="*/ 169738 w 1185688"/>
                        <a:gd name="connsiteY33" fmla="*/ 1046924 h 1245158"/>
                        <a:gd name="connsiteX34" fmla="*/ 195756 w 1185688"/>
                        <a:gd name="connsiteY34" fmla="*/ 1075420 h 1245158"/>
                        <a:gd name="connsiteX35" fmla="*/ 367972 w 1185688"/>
                        <a:gd name="connsiteY35" fmla="*/ 986215 h 1245158"/>
                        <a:gd name="connsiteX36" fmla="*/ 491869 w 1185688"/>
                        <a:gd name="connsiteY36" fmla="*/ 1046924 h 1245158"/>
                        <a:gd name="connsiteX37" fmla="*/ 526560 w 1185688"/>
                        <a:gd name="connsiteY37" fmla="*/ 1237725 h 1245158"/>
                        <a:gd name="connsiteX38" fmla="*/ 564967 w 1185688"/>
                        <a:gd name="connsiteY38" fmla="*/ 1240203 h 1245158"/>
                        <a:gd name="connsiteX39" fmla="*/ 603375 w 1185688"/>
                        <a:gd name="connsiteY39" fmla="*/ 1242680 h 1245158"/>
                        <a:gd name="connsiteX40" fmla="*/ 641783 w 1185688"/>
                        <a:gd name="connsiteY40" fmla="*/ 1245158 h 1245158"/>
                        <a:gd name="connsiteX41" fmla="*/ 701253 w 1185688"/>
                        <a:gd name="connsiteY41" fmla="*/ 1059314 h 1245158"/>
                        <a:gd name="connsiteX42" fmla="*/ 831345 w 1185688"/>
                        <a:gd name="connsiteY42" fmla="*/ 1014711 h 1245158"/>
                        <a:gd name="connsiteX43" fmla="*/ 991171 w 1185688"/>
                        <a:gd name="connsiteY43" fmla="*/ 1126218 h 1245158"/>
                        <a:gd name="connsiteX44" fmla="*/ 1019667 w 1185688"/>
                        <a:gd name="connsiteY44" fmla="*/ 1100200 h 1245158"/>
                        <a:gd name="connsiteX45" fmla="*/ 1034535 w 1185688"/>
                        <a:gd name="connsiteY45" fmla="*/ 1086571 h 12451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</a:cxnLst>
                      <a:rect l="l" t="t" r="r" b="b"/>
                      <a:pathLst>
                        <a:path w="1185688" h="1245158">
                          <a:moveTo>
                            <a:pt x="1018428" y="937895"/>
                          </a:moveTo>
                          <a:lnTo>
                            <a:pt x="988693" y="879664"/>
                          </a:lnTo>
                          <a:cubicBezTo>
                            <a:pt x="1015950" y="841256"/>
                            <a:pt x="1035773" y="800371"/>
                            <a:pt x="1049402" y="757007"/>
                          </a:cubicBezTo>
                          <a:lnTo>
                            <a:pt x="1111350" y="745856"/>
                          </a:lnTo>
                          <a:moveTo>
                            <a:pt x="1185688" y="587269"/>
                          </a:moveTo>
                          <a:lnTo>
                            <a:pt x="1064270" y="547622"/>
                          </a:lnTo>
                          <a:cubicBezTo>
                            <a:pt x="1056836" y="503019"/>
                            <a:pt x="1041968" y="458417"/>
                            <a:pt x="1019667" y="417531"/>
                          </a:cubicBezTo>
                          <a:lnTo>
                            <a:pt x="1129935" y="257704"/>
                          </a:lnTo>
                          <a:lnTo>
                            <a:pt x="1103917" y="229208"/>
                          </a:lnTo>
                          <a:lnTo>
                            <a:pt x="1077898" y="200712"/>
                          </a:lnTo>
                          <a:lnTo>
                            <a:pt x="1051880" y="172216"/>
                          </a:lnTo>
                          <a:lnTo>
                            <a:pt x="879664" y="260182"/>
                          </a:lnTo>
                          <a:cubicBezTo>
                            <a:pt x="841256" y="232925"/>
                            <a:pt x="799131" y="211863"/>
                            <a:pt x="755768" y="198234"/>
                          </a:cubicBezTo>
                          <a:lnTo>
                            <a:pt x="721077" y="7434"/>
                          </a:lnTo>
                          <a:lnTo>
                            <a:pt x="682669" y="4956"/>
                          </a:lnTo>
                          <a:lnTo>
                            <a:pt x="644261" y="2478"/>
                          </a:lnTo>
                          <a:lnTo>
                            <a:pt x="605853" y="0"/>
                          </a:lnTo>
                          <a:lnTo>
                            <a:pt x="546383" y="183367"/>
                          </a:lnTo>
                          <a:cubicBezTo>
                            <a:pt x="500541" y="190800"/>
                            <a:pt x="457178" y="205668"/>
                            <a:pt x="415053" y="227969"/>
                          </a:cubicBezTo>
                          <a:lnTo>
                            <a:pt x="257704" y="117702"/>
                          </a:lnTo>
                          <a:lnTo>
                            <a:pt x="229208" y="143720"/>
                          </a:lnTo>
                          <a:lnTo>
                            <a:pt x="200712" y="169738"/>
                          </a:lnTo>
                          <a:lnTo>
                            <a:pt x="172216" y="195756"/>
                          </a:lnTo>
                          <a:lnTo>
                            <a:pt x="258943" y="365494"/>
                          </a:lnTo>
                          <a:cubicBezTo>
                            <a:pt x="231686" y="403902"/>
                            <a:pt x="210624" y="446027"/>
                            <a:pt x="196995" y="490630"/>
                          </a:cubicBezTo>
                          <a:lnTo>
                            <a:pt x="7434" y="525321"/>
                          </a:lnTo>
                          <a:lnTo>
                            <a:pt x="4956" y="563728"/>
                          </a:lnTo>
                          <a:lnTo>
                            <a:pt x="2478" y="602136"/>
                          </a:lnTo>
                          <a:lnTo>
                            <a:pt x="0" y="640544"/>
                          </a:lnTo>
                          <a:lnTo>
                            <a:pt x="184606" y="700014"/>
                          </a:lnTo>
                          <a:cubicBezTo>
                            <a:pt x="192039" y="744617"/>
                            <a:pt x="206907" y="789220"/>
                            <a:pt x="229208" y="831345"/>
                          </a:cubicBezTo>
                          <a:lnTo>
                            <a:pt x="117702" y="989932"/>
                          </a:lnTo>
                          <a:lnTo>
                            <a:pt x="143720" y="1018428"/>
                          </a:lnTo>
                          <a:lnTo>
                            <a:pt x="169738" y="1046924"/>
                          </a:lnTo>
                          <a:lnTo>
                            <a:pt x="195756" y="1075420"/>
                          </a:lnTo>
                          <a:lnTo>
                            <a:pt x="367972" y="986215"/>
                          </a:lnTo>
                          <a:cubicBezTo>
                            <a:pt x="406380" y="1013472"/>
                            <a:pt x="448505" y="1033296"/>
                            <a:pt x="491869" y="1046924"/>
                          </a:cubicBezTo>
                          <a:lnTo>
                            <a:pt x="526560" y="1237725"/>
                          </a:lnTo>
                          <a:lnTo>
                            <a:pt x="564967" y="1240203"/>
                          </a:lnTo>
                          <a:lnTo>
                            <a:pt x="603375" y="1242680"/>
                          </a:lnTo>
                          <a:lnTo>
                            <a:pt x="641783" y="1245158"/>
                          </a:lnTo>
                          <a:lnTo>
                            <a:pt x="701253" y="1059314"/>
                          </a:lnTo>
                          <a:cubicBezTo>
                            <a:pt x="745856" y="1051880"/>
                            <a:pt x="789220" y="1037012"/>
                            <a:pt x="831345" y="1014711"/>
                          </a:cubicBezTo>
                          <a:lnTo>
                            <a:pt x="991171" y="1126218"/>
                          </a:lnTo>
                          <a:lnTo>
                            <a:pt x="1019667" y="1100200"/>
                          </a:lnTo>
                          <a:lnTo>
                            <a:pt x="1034535" y="1086571"/>
                          </a:lnTo>
                        </a:path>
                      </a:pathLst>
                    </a:custGeom>
                    <a:noFill/>
                    <a:ln w="24765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ES" sz="1500"/>
                    </a:p>
                  </p:txBody>
                </p:sp>
                <p:sp>
                  <p:nvSpPr>
                    <p:cNvPr id="79" name="Freeform 78">
                      <a:extLst>
                        <a:ext uri="{FF2B5EF4-FFF2-40B4-BE49-F238E27FC236}">
                          <a16:creationId xmlns:a16="http://schemas.microsoft.com/office/drawing/2014/main" id="{84E12BE7-2D64-8D4C-8BF6-7F5611D9C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4057" y="4034551"/>
                      <a:ext cx="498063" cy="498063"/>
                    </a:xfrm>
                    <a:custGeom>
                      <a:avLst/>
                      <a:gdLst>
                        <a:gd name="connsiteX0" fmla="*/ 498063 w 498063"/>
                        <a:gd name="connsiteY0" fmla="*/ 249032 h 498063"/>
                        <a:gd name="connsiteX1" fmla="*/ 249032 w 498063"/>
                        <a:gd name="connsiteY1" fmla="*/ 498063 h 498063"/>
                        <a:gd name="connsiteX2" fmla="*/ 0 w 498063"/>
                        <a:gd name="connsiteY2" fmla="*/ 249032 h 498063"/>
                        <a:gd name="connsiteX3" fmla="*/ 249032 w 498063"/>
                        <a:gd name="connsiteY3" fmla="*/ 0 h 498063"/>
                        <a:gd name="connsiteX4" fmla="*/ 498063 w 498063"/>
                        <a:gd name="connsiteY4" fmla="*/ 249032 h 498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98063" h="498063">
                          <a:moveTo>
                            <a:pt x="498063" y="249032"/>
                          </a:moveTo>
                          <a:cubicBezTo>
                            <a:pt x="498063" y="386568"/>
                            <a:pt x="386568" y="498063"/>
                            <a:pt x="249032" y="498063"/>
                          </a:cubicBezTo>
                          <a:cubicBezTo>
                            <a:pt x="111495" y="498063"/>
                            <a:pt x="0" y="386568"/>
                            <a:pt x="0" y="249032"/>
                          </a:cubicBezTo>
                          <a:cubicBezTo>
                            <a:pt x="0" y="111495"/>
                            <a:pt x="111495" y="0"/>
                            <a:pt x="249032" y="0"/>
                          </a:cubicBezTo>
                          <a:cubicBezTo>
                            <a:pt x="386568" y="0"/>
                            <a:pt x="498063" y="111495"/>
                            <a:pt x="498063" y="249032"/>
                          </a:cubicBezTo>
                          <a:close/>
                        </a:path>
                      </a:pathLst>
                    </a:custGeom>
                    <a:noFill/>
                    <a:ln w="24765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ES" sz="1500"/>
                    </a:p>
                  </p:txBody>
                </p:sp>
              </p:grpSp>
              <p:grpSp>
                <p:nvGrpSpPr>
                  <p:cNvPr id="75" name="Graphic 3">
                    <a:extLst>
                      <a:ext uri="{FF2B5EF4-FFF2-40B4-BE49-F238E27FC236}">
                        <a16:creationId xmlns:a16="http://schemas.microsoft.com/office/drawing/2014/main" id="{EE133D68-47F2-0244-A176-4A93B86FE8E6}"/>
                      </a:ext>
                    </a:extLst>
                  </p:cNvPr>
                  <p:cNvGrpSpPr/>
                  <p:nvPr/>
                </p:nvGrpSpPr>
                <p:grpSpPr>
                  <a:xfrm>
                    <a:off x="12089030" y="3244093"/>
                    <a:ext cx="799131" cy="719837"/>
                    <a:chOff x="12089030" y="3244093"/>
                    <a:chExt cx="799131" cy="719837"/>
                  </a:xfrm>
                  <a:noFill/>
                </p:grpSpPr>
                <p:sp>
                  <p:nvSpPr>
                    <p:cNvPr id="76" name="Freeform 75">
                      <a:extLst>
                        <a:ext uri="{FF2B5EF4-FFF2-40B4-BE49-F238E27FC236}">
                          <a16:creationId xmlns:a16="http://schemas.microsoft.com/office/drawing/2014/main" id="{835C75B5-5BBA-3841-B361-D17538DCD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89030" y="3244093"/>
                      <a:ext cx="799131" cy="719837"/>
                    </a:xfrm>
                    <a:custGeom>
                      <a:avLst/>
                      <a:gdLst>
                        <a:gd name="connsiteX0" fmla="*/ 483196 w 799131"/>
                        <a:gd name="connsiteY0" fmla="*/ 669040 h 719837"/>
                        <a:gd name="connsiteX1" fmla="*/ 532754 w 799131"/>
                        <a:gd name="connsiteY1" fmla="*/ 649217 h 719837"/>
                        <a:gd name="connsiteX2" fmla="*/ 635588 w 799131"/>
                        <a:gd name="connsiteY2" fmla="*/ 719838 h 719837"/>
                        <a:gd name="connsiteX3" fmla="*/ 654173 w 799131"/>
                        <a:gd name="connsiteY3" fmla="*/ 703731 h 719837"/>
                        <a:gd name="connsiteX4" fmla="*/ 672757 w 799131"/>
                        <a:gd name="connsiteY4" fmla="*/ 687625 h 719837"/>
                        <a:gd name="connsiteX5" fmla="*/ 691342 w 799131"/>
                        <a:gd name="connsiteY5" fmla="*/ 671518 h 719837"/>
                        <a:gd name="connsiteX6" fmla="*/ 634349 w 799131"/>
                        <a:gd name="connsiteY6" fmla="*/ 561250 h 719837"/>
                        <a:gd name="connsiteX7" fmla="*/ 672757 w 799131"/>
                        <a:gd name="connsiteY7" fmla="*/ 483196 h 719837"/>
                        <a:gd name="connsiteX8" fmla="*/ 795415 w 799131"/>
                        <a:gd name="connsiteY8" fmla="*/ 460894 h 719837"/>
                        <a:gd name="connsiteX9" fmla="*/ 796654 w 799131"/>
                        <a:gd name="connsiteY9" fmla="*/ 436115 h 719837"/>
                        <a:gd name="connsiteX10" fmla="*/ 797892 w 799131"/>
                        <a:gd name="connsiteY10" fmla="*/ 411336 h 719837"/>
                        <a:gd name="connsiteX11" fmla="*/ 799131 w 799131"/>
                        <a:gd name="connsiteY11" fmla="*/ 386557 h 719837"/>
                        <a:gd name="connsiteX12" fmla="*/ 681430 w 799131"/>
                        <a:gd name="connsiteY12" fmla="*/ 348149 h 719837"/>
                        <a:gd name="connsiteX13" fmla="*/ 652934 w 799131"/>
                        <a:gd name="connsiteY13" fmla="*/ 265138 h 719837"/>
                        <a:gd name="connsiteX14" fmla="*/ 723555 w 799131"/>
                        <a:gd name="connsiteY14" fmla="*/ 163543 h 719837"/>
                        <a:gd name="connsiteX15" fmla="*/ 707448 w 799131"/>
                        <a:gd name="connsiteY15" fmla="*/ 144959 h 719837"/>
                        <a:gd name="connsiteX16" fmla="*/ 691342 w 799131"/>
                        <a:gd name="connsiteY16" fmla="*/ 126374 h 719837"/>
                        <a:gd name="connsiteX17" fmla="*/ 675235 w 799131"/>
                        <a:gd name="connsiteY17" fmla="*/ 107790 h 719837"/>
                        <a:gd name="connsiteX18" fmla="*/ 564967 w 799131"/>
                        <a:gd name="connsiteY18" fmla="*/ 164782 h 719837"/>
                        <a:gd name="connsiteX19" fmla="*/ 485674 w 799131"/>
                        <a:gd name="connsiteY19" fmla="*/ 125135 h 719837"/>
                        <a:gd name="connsiteX20" fmla="*/ 463372 w 799131"/>
                        <a:gd name="connsiteY20" fmla="*/ 3717 h 719837"/>
                        <a:gd name="connsiteX21" fmla="*/ 438593 w 799131"/>
                        <a:gd name="connsiteY21" fmla="*/ 2478 h 719837"/>
                        <a:gd name="connsiteX22" fmla="*/ 413814 w 799131"/>
                        <a:gd name="connsiteY22" fmla="*/ 1239 h 719837"/>
                        <a:gd name="connsiteX23" fmla="*/ 389034 w 799131"/>
                        <a:gd name="connsiteY23" fmla="*/ 0 h 719837"/>
                        <a:gd name="connsiteX24" fmla="*/ 350627 w 799131"/>
                        <a:gd name="connsiteY24" fmla="*/ 117702 h 719837"/>
                        <a:gd name="connsiteX25" fmla="*/ 266377 w 799131"/>
                        <a:gd name="connsiteY25" fmla="*/ 146198 h 719837"/>
                        <a:gd name="connsiteX26" fmla="*/ 164782 w 799131"/>
                        <a:gd name="connsiteY26" fmla="*/ 75577 h 719837"/>
                        <a:gd name="connsiteX27" fmla="*/ 146198 w 799131"/>
                        <a:gd name="connsiteY27" fmla="*/ 91683 h 719837"/>
                        <a:gd name="connsiteX28" fmla="*/ 127613 w 799131"/>
                        <a:gd name="connsiteY28" fmla="*/ 107790 h 719837"/>
                        <a:gd name="connsiteX29" fmla="*/ 109029 w 799131"/>
                        <a:gd name="connsiteY29" fmla="*/ 123896 h 719837"/>
                        <a:gd name="connsiteX30" fmla="*/ 164782 w 799131"/>
                        <a:gd name="connsiteY30" fmla="*/ 234164 h 719837"/>
                        <a:gd name="connsiteX31" fmla="*/ 125135 w 799131"/>
                        <a:gd name="connsiteY31" fmla="*/ 313458 h 719837"/>
                        <a:gd name="connsiteX32" fmla="*/ 3717 w 799131"/>
                        <a:gd name="connsiteY32" fmla="*/ 335759 h 719837"/>
                        <a:gd name="connsiteX33" fmla="*/ 2478 w 799131"/>
                        <a:gd name="connsiteY33" fmla="*/ 360538 h 719837"/>
                        <a:gd name="connsiteX34" fmla="*/ 1239 w 799131"/>
                        <a:gd name="connsiteY34" fmla="*/ 385318 h 719837"/>
                        <a:gd name="connsiteX35" fmla="*/ 0 w 799131"/>
                        <a:gd name="connsiteY35" fmla="*/ 410097 h 719837"/>
                        <a:gd name="connsiteX36" fmla="*/ 117702 w 799131"/>
                        <a:gd name="connsiteY36" fmla="*/ 448505 h 719837"/>
                        <a:gd name="connsiteX37" fmla="*/ 146198 w 799131"/>
                        <a:gd name="connsiteY37" fmla="*/ 532754 h 719837"/>
                        <a:gd name="connsiteX38" fmla="*/ 75577 w 799131"/>
                        <a:gd name="connsiteY38" fmla="*/ 634349 h 719837"/>
                        <a:gd name="connsiteX39" fmla="*/ 91683 w 799131"/>
                        <a:gd name="connsiteY39" fmla="*/ 652934 h 719837"/>
                        <a:gd name="connsiteX40" fmla="*/ 107790 w 799131"/>
                        <a:gd name="connsiteY40" fmla="*/ 671518 h 719837"/>
                        <a:gd name="connsiteX41" fmla="*/ 123896 w 799131"/>
                        <a:gd name="connsiteY41" fmla="*/ 690103 h 719837"/>
                        <a:gd name="connsiteX42" fmla="*/ 234164 w 799131"/>
                        <a:gd name="connsiteY42" fmla="*/ 633110 h 719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</a:cxnLst>
                      <a:rect l="l" t="t" r="r" b="b"/>
                      <a:pathLst>
                        <a:path w="799131" h="719837">
                          <a:moveTo>
                            <a:pt x="483196" y="669040"/>
                          </a:moveTo>
                          <a:cubicBezTo>
                            <a:pt x="500541" y="664084"/>
                            <a:pt x="516648" y="656651"/>
                            <a:pt x="532754" y="649217"/>
                          </a:cubicBezTo>
                          <a:lnTo>
                            <a:pt x="635588" y="719838"/>
                          </a:lnTo>
                          <a:lnTo>
                            <a:pt x="654173" y="703731"/>
                          </a:lnTo>
                          <a:lnTo>
                            <a:pt x="672757" y="687625"/>
                          </a:lnTo>
                          <a:lnTo>
                            <a:pt x="691342" y="671518"/>
                          </a:lnTo>
                          <a:lnTo>
                            <a:pt x="634349" y="561250"/>
                          </a:lnTo>
                          <a:cubicBezTo>
                            <a:pt x="651695" y="536471"/>
                            <a:pt x="664085" y="510453"/>
                            <a:pt x="672757" y="483196"/>
                          </a:cubicBezTo>
                          <a:lnTo>
                            <a:pt x="795415" y="460894"/>
                          </a:lnTo>
                          <a:lnTo>
                            <a:pt x="796654" y="436115"/>
                          </a:lnTo>
                          <a:lnTo>
                            <a:pt x="797892" y="411336"/>
                          </a:lnTo>
                          <a:lnTo>
                            <a:pt x="799131" y="386557"/>
                          </a:lnTo>
                          <a:lnTo>
                            <a:pt x="681430" y="348149"/>
                          </a:lnTo>
                          <a:cubicBezTo>
                            <a:pt x="676474" y="319653"/>
                            <a:pt x="666562" y="291156"/>
                            <a:pt x="652934" y="265138"/>
                          </a:cubicBezTo>
                          <a:lnTo>
                            <a:pt x="723555" y="163543"/>
                          </a:lnTo>
                          <a:lnTo>
                            <a:pt x="707448" y="144959"/>
                          </a:lnTo>
                          <a:lnTo>
                            <a:pt x="691342" y="126374"/>
                          </a:lnTo>
                          <a:lnTo>
                            <a:pt x="675235" y="107790"/>
                          </a:lnTo>
                          <a:lnTo>
                            <a:pt x="564967" y="164782"/>
                          </a:lnTo>
                          <a:cubicBezTo>
                            <a:pt x="540188" y="147437"/>
                            <a:pt x="514170" y="133808"/>
                            <a:pt x="485674" y="125135"/>
                          </a:cubicBezTo>
                          <a:lnTo>
                            <a:pt x="463372" y="3717"/>
                          </a:lnTo>
                          <a:lnTo>
                            <a:pt x="438593" y="2478"/>
                          </a:lnTo>
                          <a:lnTo>
                            <a:pt x="413814" y="1239"/>
                          </a:lnTo>
                          <a:lnTo>
                            <a:pt x="389034" y="0"/>
                          </a:lnTo>
                          <a:lnTo>
                            <a:pt x="350627" y="117702"/>
                          </a:lnTo>
                          <a:cubicBezTo>
                            <a:pt x="322131" y="122657"/>
                            <a:pt x="293634" y="132569"/>
                            <a:pt x="266377" y="146198"/>
                          </a:cubicBezTo>
                          <a:lnTo>
                            <a:pt x="164782" y="75577"/>
                          </a:lnTo>
                          <a:lnTo>
                            <a:pt x="146198" y="91683"/>
                          </a:lnTo>
                          <a:lnTo>
                            <a:pt x="127613" y="107790"/>
                          </a:lnTo>
                          <a:lnTo>
                            <a:pt x="109029" y="123896"/>
                          </a:lnTo>
                          <a:lnTo>
                            <a:pt x="164782" y="234164"/>
                          </a:lnTo>
                          <a:cubicBezTo>
                            <a:pt x="147437" y="258943"/>
                            <a:pt x="133808" y="286201"/>
                            <a:pt x="125135" y="313458"/>
                          </a:cubicBezTo>
                          <a:lnTo>
                            <a:pt x="3717" y="335759"/>
                          </a:lnTo>
                          <a:lnTo>
                            <a:pt x="2478" y="360538"/>
                          </a:lnTo>
                          <a:lnTo>
                            <a:pt x="1239" y="385318"/>
                          </a:lnTo>
                          <a:lnTo>
                            <a:pt x="0" y="410097"/>
                          </a:lnTo>
                          <a:lnTo>
                            <a:pt x="117702" y="448505"/>
                          </a:lnTo>
                          <a:cubicBezTo>
                            <a:pt x="122657" y="477001"/>
                            <a:pt x="132569" y="505497"/>
                            <a:pt x="146198" y="532754"/>
                          </a:cubicBezTo>
                          <a:lnTo>
                            <a:pt x="75577" y="634349"/>
                          </a:lnTo>
                          <a:lnTo>
                            <a:pt x="91683" y="652934"/>
                          </a:lnTo>
                          <a:lnTo>
                            <a:pt x="107790" y="671518"/>
                          </a:lnTo>
                          <a:lnTo>
                            <a:pt x="123896" y="690103"/>
                          </a:lnTo>
                          <a:lnTo>
                            <a:pt x="234164" y="633110"/>
                          </a:lnTo>
                        </a:path>
                      </a:pathLst>
                    </a:custGeom>
                    <a:noFill/>
                    <a:ln w="24765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ES" sz="1500"/>
                    </a:p>
                  </p:txBody>
                </p:sp>
                <p:sp>
                  <p:nvSpPr>
                    <p:cNvPr id="77" name="Freeform 76">
                      <a:extLst>
                        <a:ext uri="{FF2B5EF4-FFF2-40B4-BE49-F238E27FC236}">
                          <a16:creationId xmlns:a16="http://schemas.microsoft.com/office/drawing/2014/main" id="{0DCA3675-372D-2447-B3AE-E21C82AE4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30628" y="3481973"/>
                      <a:ext cx="317174" cy="317174"/>
                    </a:xfrm>
                    <a:custGeom>
                      <a:avLst/>
                      <a:gdLst>
                        <a:gd name="connsiteX0" fmla="*/ 317175 w 317174"/>
                        <a:gd name="connsiteY0" fmla="*/ 158587 h 317174"/>
                        <a:gd name="connsiteX1" fmla="*/ 158587 w 317174"/>
                        <a:gd name="connsiteY1" fmla="*/ 317175 h 317174"/>
                        <a:gd name="connsiteX2" fmla="*/ 0 w 317174"/>
                        <a:gd name="connsiteY2" fmla="*/ 158587 h 317174"/>
                        <a:gd name="connsiteX3" fmla="*/ 158587 w 317174"/>
                        <a:gd name="connsiteY3" fmla="*/ 0 h 317174"/>
                        <a:gd name="connsiteX4" fmla="*/ 317175 w 317174"/>
                        <a:gd name="connsiteY4" fmla="*/ 158587 h 3171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7174" h="317174">
                          <a:moveTo>
                            <a:pt x="317175" y="158587"/>
                          </a:moveTo>
                          <a:cubicBezTo>
                            <a:pt x="317175" y="246173"/>
                            <a:pt x="246173" y="317175"/>
                            <a:pt x="158587" y="317175"/>
                          </a:cubicBezTo>
                          <a:cubicBezTo>
                            <a:pt x="71002" y="317175"/>
                            <a:pt x="0" y="246173"/>
                            <a:pt x="0" y="158587"/>
                          </a:cubicBezTo>
                          <a:cubicBezTo>
                            <a:pt x="0" y="71002"/>
                            <a:pt x="71002" y="0"/>
                            <a:pt x="158587" y="0"/>
                          </a:cubicBezTo>
                          <a:cubicBezTo>
                            <a:pt x="246173" y="0"/>
                            <a:pt x="317175" y="71002"/>
                            <a:pt x="317175" y="158587"/>
                          </a:cubicBezTo>
                          <a:close/>
                        </a:path>
                      </a:pathLst>
                    </a:custGeom>
                    <a:noFill/>
                    <a:ln w="24765" cap="flat">
                      <a:solidFill>
                        <a:srgbClr val="FFFFFF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en-ES" sz="1500"/>
                    </a:p>
                  </p:txBody>
                </p:sp>
              </p:grpSp>
            </p:grpSp>
            <p:grpSp>
              <p:nvGrpSpPr>
                <p:cNvPr id="71" name="Graphic 3">
                  <a:extLst>
                    <a:ext uri="{FF2B5EF4-FFF2-40B4-BE49-F238E27FC236}">
                      <a16:creationId xmlns:a16="http://schemas.microsoft.com/office/drawing/2014/main" id="{11C35C3C-BBE2-9D47-B482-F1818BD2BFEC}"/>
                    </a:ext>
                  </a:extLst>
                </p:cNvPr>
                <p:cNvGrpSpPr/>
                <p:nvPr/>
              </p:nvGrpSpPr>
              <p:grpSpPr>
                <a:xfrm>
                  <a:off x="12017482" y="3987471"/>
                  <a:ext cx="838310" cy="724793"/>
                  <a:chOff x="12017482" y="3987471"/>
                  <a:chExt cx="838310" cy="724793"/>
                </a:xfrm>
              </p:grpSpPr>
              <p:sp>
                <p:nvSpPr>
                  <p:cNvPr id="72" name="Freeform 71">
                    <a:extLst>
                      <a:ext uri="{FF2B5EF4-FFF2-40B4-BE49-F238E27FC236}">
                        <a16:creationId xmlns:a16="http://schemas.microsoft.com/office/drawing/2014/main" id="{EADD644E-7EF3-3647-9AAF-22D2C1A08A70}"/>
                      </a:ext>
                    </a:extLst>
                  </p:cNvPr>
                  <p:cNvSpPr/>
                  <p:nvPr/>
                </p:nvSpPr>
                <p:spPr>
                  <a:xfrm>
                    <a:off x="12017482" y="3987471"/>
                    <a:ext cx="838310" cy="724793"/>
                  </a:xfrm>
                  <a:custGeom>
                    <a:avLst/>
                    <a:gdLst>
                      <a:gd name="connsiteX0" fmla="*/ 370138 w 838310"/>
                      <a:gd name="connsiteY0" fmla="*/ 26018 h 724793"/>
                      <a:gd name="connsiteX1" fmla="*/ 7121 w 838310"/>
                      <a:gd name="connsiteY1" fmla="*/ 640544 h 724793"/>
                      <a:gd name="connsiteX2" fmla="*/ 55441 w 838310"/>
                      <a:gd name="connsiteY2" fmla="*/ 724794 h 724793"/>
                      <a:gd name="connsiteX3" fmla="*/ 782712 w 838310"/>
                      <a:gd name="connsiteY3" fmla="*/ 724794 h 724793"/>
                      <a:gd name="connsiteX4" fmla="*/ 831032 w 838310"/>
                      <a:gd name="connsiteY4" fmla="*/ 640544 h 724793"/>
                      <a:gd name="connsiteX5" fmla="*/ 468016 w 838310"/>
                      <a:gd name="connsiteY5" fmla="*/ 26018 h 724793"/>
                      <a:gd name="connsiteX6" fmla="*/ 370138 w 838310"/>
                      <a:gd name="connsiteY6" fmla="*/ 26018 h 724793"/>
                      <a:gd name="connsiteX7" fmla="*/ 370138 w 838310"/>
                      <a:gd name="connsiteY7" fmla="*/ 26018 h 724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8310" h="724793">
                        <a:moveTo>
                          <a:pt x="370138" y="26018"/>
                        </a:moveTo>
                        <a:cubicBezTo>
                          <a:pt x="7121" y="640544"/>
                          <a:pt x="370138" y="26018"/>
                          <a:pt x="7121" y="640544"/>
                        </a:cubicBezTo>
                        <a:cubicBezTo>
                          <a:pt x="-13941" y="675235"/>
                          <a:pt x="14555" y="724794"/>
                          <a:pt x="55441" y="724794"/>
                        </a:cubicBezTo>
                        <a:cubicBezTo>
                          <a:pt x="782712" y="724794"/>
                          <a:pt x="55441" y="724794"/>
                          <a:pt x="782712" y="724794"/>
                        </a:cubicBezTo>
                        <a:cubicBezTo>
                          <a:pt x="824837" y="724794"/>
                          <a:pt x="852094" y="676474"/>
                          <a:pt x="831032" y="640544"/>
                        </a:cubicBezTo>
                        <a:cubicBezTo>
                          <a:pt x="468016" y="26018"/>
                          <a:pt x="831032" y="640544"/>
                          <a:pt x="468016" y="26018"/>
                        </a:cubicBezTo>
                        <a:cubicBezTo>
                          <a:pt x="446953" y="-8673"/>
                          <a:pt x="391200" y="-8673"/>
                          <a:pt x="370138" y="26018"/>
                        </a:cubicBezTo>
                        <a:lnTo>
                          <a:pt x="370138" y="26018"/>
                        </a:lnTo>
                        <a:close/>
                      </a:path>
                    </a:pathLst>
                  </a:custGeom>
                  <a:noFill/>
                  <a:ln w="24765" cap="flat">
                    <a:solidFill>
                      <a:schemeClr val="accent2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73" name="Freeform 72">
                    <a:extLst>
                      <a:ext uri="{FF2B5EF4-FFF2-40B4-BE49-F238E27FC236}">
                        <a16:creationId xmlns:a16="http://schemas.microsoft.com/office/drawing/2014/main" id="{5D4C6C14-AAF5-2F42-A622-553C89F73402}"/>
                      </a:ext>
                    </a:extLst>
                  </p:cNvPr>
                  <p:cNvSpPr/>
                  <p:nvPr/>
                </p:nvSpPr>
                <p:spPr>
                  <a:xfrm>
                    <a:off x="12401249" y="4225352"/>
                    <a:ext cx="69382" cy="382839"/>
                  </a:xfrm>
                  <a:custGeom>
                    <a:avLst/>
                    <a:gdLst>
                      <a:gd name="connsiteX0" fmla="*/ 34691 w 69382"/>
                      <a:gd name="connsiteY0" fmla="*/ 382840 h 382839"/>
                      <a:gd name="connsiteX1" fmla="*/ 9912 w 69382"/>
                      <a:gd name="connsiteY1" fmla="*/ 372928 h 382839"/>
                      <a:gd name="connsiteX2" fmla="*/ 0 w 69382"/>
                      <a:gd name="connsiteY2" fmla="*/ 348149 h 382839"/>
                      <a:gd name="connsiteX3" fmla="*/ 9912 w 69382"/>
                      <a:gd name="connsiteY3" fmla="*/ 323369 h 382839"/>
                      <a:gd name="connsiteX4" fmla="*/ 34691 w 69382"/>
                      <a:gd name="connsiteY4" fmla="*/ 313458 h 382839"/>
                      <a:gd name="connsiteX5" fmla="*/ 59470 w 69382"/>
                      <a:gd name="connsiteY5" fmla="*/ 323369 h 382839"/>
                      <a:gd name="connsiteX6" fmla="*/ 69382 w 69382"/>
                      <a:gd name="connsiteY6" fmla="*/ 348149 h 382839"/>
                      <a:gd name="connsiteX7" fmla="*/ 59470 w 69382"/>
                      <a:gd name="connsiteY7" fmla="*/ 372928 h 382839"/>
                      <a:gd name="connsiteX8" fmla="*/ 34691 w 69382"/>
                      <a:gd name="connsiteY8" fmla="*/ 382840 h 382839"/>
                      <a:gd name="connsiteX9" fmla="*/ 12390 w 69382"/>
                      <a:gd name="connsiteY9" fmla="*/ 265138 h 382839"/>
                      <a:gd name="connsiteX10" fmla="*/ 4956 w 69382"/>
                      <a:gd name="connsiteY10" fmla="*/ 7434 h 382839"/>
                      <a:gd name="connsiteX11" fmla="*/ 34691 w 69382"/>
                      <a:gd name="connsiteY11" fmla="*/ 0 h 382839"/>
                      <a:gd name="connsiteX12" fmla="*/ 64426 w 69382"/>
                      <a:gd name="connsiteY12" fmla="*/ 7434 h 382839"/>
                      <a:gd name="connsiteX13" fmla="*/ 56992 w 69382"/>
                      <a:gd name="connsiteY13" fmla="*/ 265138 h 382839"/>
                      <a:gd name="connsiteX14" fmla="*/ 12390 w 69382"/>
                      <a:gd name="connsiteY14" fmla="*/ 265138 h 382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69382" h="382839">
                        <a:moveTo>
                          <a:pt x="34691" y="382840"/>
                        </a:moveTo>
                        <a:cubicBezTo>
                          <a:pt x="24779" y="382840"/>
                          <a:pt x="16107" y="379123"/>
                          <a:pt x="9912" y="372928"/>
                        </a:cubicBezTo>
                        <a:cubicBezTo>
                          <a:pt x="3717" y="366733"/>
                          <a:pt x="0" y="358060"/>
                          <a:pt x="0" y="348149"/>
                        </a:cubicBezTo>
                        <a:cubicBezTo>
                          <a:pt x="0" y="338237"/>
                          <a:pt x="3717" y="329564"/>
                          <a:pt x="9912" y="323369"/>
                        </a:cubicBezTo>
                        <a:cubicBezTo>
                          <a:pt x="16107" y="317175"/>
                          <a:pt x="24779" y="313458"/>
                          <a:pt x="34691" y="313458"/>
                        </a:cubicBezTo>
                        <a:cubicBezTo>
                          <a:pt x="44603" y="313458"/>
                          <a:pt x="53275" y="317175"/>
                          <a:pt x="59470" y="323369"/>
                        </a:cubicBezTo>
                        <a:cubicBezTo>
                          <a:pt x="65665" y="329564"/>
                          <a:pt x="69382" y="338237"/>
                          <a:pt x="69382" y="348149"/>
                        </a:cubicBezTo>
                        <a:cubicBezTo>
                          <a:pt x="69382" y="358060"/>
                          <a:pt x="65665" y="366733"/>
                          <a:pt x="59470" y="372928"/>
                        </a:cubicBezTo>
                        <a:cubicBezTo>
                          <a:pt x="53275" y="379123"/>
                          <a:pt x="44603" y="382840"/>
                          <a:pt x="34691" y="382840"/>
                        </a:cubicBezTo>
                        <a:close/>
                        <a:moveTo>
                          <a:pt x="12390" y="265138"/>
                        </a:moveTo>
                        <a:lnTo>
                          <a:pt x="4956" y="7434"/>
                        </a:lnTo>
                        <a:cubicBezTo>
                          <a:pt x="13629" y="2478"/>
                          <a:pt x="23540" y="0"/>
                          <a:pt x="34691" y="0"/>
                        </a:cubicBezTo>
                        <a:cubicBezTo>
                          <a:pt x="44603" y="0"/>
                          <a:pt x="54515" y="2478"/>
                          <a:pt x="64426" y="7434"/>
                        </a:cubicBezTo>
                        <a:lnTo>
                          <a:pt x="56992" y="265138"/>
                        </a:lnTo>
                        <a:lnTo>
                          <a:pt x="12390" y="265138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238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</p:grpSp>
          </p:grp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FA688C0D-CB94-F544-996E-DA31986CE155}"/>
                  </a:ext>
                </a:extLst>
              </p:cNvPr>
              <p:cNvSpPr/>
              <p:nvPr/>
            </p:nvSpPr>
            <p:spPr>
              <a:xfrm>
                <a:off x="11424945" y="4215440"/>
                <a:ext cx="136285" cy="136285"/>
              </a:xfrm>
              <a:custGeom>
                <a:avLst/>
                <a:gdLst>
                  <a:gd name="connsiteX0" fmla="*/ 136286 w 136285"/>
                  <a:gd name="connsiteY0" fmla="*/ 68143 h 136285"/>
                  <a:gd name="connsiteX1" fmla="*/ 68143 w 136285"/>
                  <a:gd name="connsiteY1" fmla="*/ 136286 h 136285"/>
                  <a:gd name="connsiteX2" fmla="*/ 0 w 136285"/>
                  <a:gd name="connsiteY2" fmla="*/ 68143 h 136285"/>
                  <a:gd name="connsiteX3" fmla="*/ 68143 w 136285"/>
                  <a:gd name="connsiteY3" fmla="*/ 0 h 136285"/>
                  <a:gd name="connsiteX4" fmla="*/ 136286 w 136285"/>
                  <a:gd name="connsiteY4" fmla="*/ 68143 h 136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285" h="136285">
                    <a:moveTo>
                      <a:pt x="136286" y="68143"/>
                    </a:moveTo>
                    <a:cubicBezTo>
                      <a:pt x="136286" y="105777"/>
                      <a:pt x="105777" y="136286"/>
                      <a:pt x="68143" y="136286"/>
                    </a:cubicBezTo>
                    <a:cubicBezTo>
                      <a:pt x="30509" y="136286"/>
                      <a:pt x="0" y="105777"/>
                      <a:pt x="0" y="68143"/>
                    </a:cubicBezTo>
                    <a:cubicBezTo>
                      <a:pt x="0" y="30509"/>
                      <a:pt x="30509" y="0"/>
                      <a:pt x="68143" y="0"/>
                    </a:cubicBezTo>
                    <a:cubicBezTo>
                      <a:pt x="105777" y="0"/>
                      <a:pt x="136286" y="30509"/>
                      <a:pt x="136286" y="68143"/>
                    </a:cubicBezTo>
                    <a:close/>
                  </a:path>
                </a:pathLst>
              </a:custGeom>
              <a:noFill/>
              <a:ln w="2476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596EB700-5403-9441-9884-AC1BF1BEF389}"/>
                  </a:ext>
                </a:extLst>
              </p:cNvPr>
              <p:cNvSpPr/>
              <p:nvPr/>
            </p:nvSpPr>
            <p:spPr>
              <a:xfrm>
                <a:off x="12440895" y="3592241"/>
                <a:ext cx="96639" cy="96639"/>
              </a:xfrm>
              <a:custGeom>
                <a:avLst/>
                <a:gdLst>
                  <a:gd name="connsiteX0" fmla="*/ 96639 w 96639"/>
                  <a:gd name="connsiteY0" fmla="*/ 48320 h 96639"/>
                  <a:gd name="connsiteX1" fmla="*/ 48320 w 96639"/>
                  <a:gd name="connsiteY1" fmla="*/ 96639 h 96639"/>
                  <a:gd name="connsiteX2" fmla="*/ 0 w 96639"/>
                  <a:gd name="connsiteY2" fmla="*/ 48320 h 96639"/>
                  <a:gd name="connsiteX3" fmla="*/ 48320 w 96639"/>
                  <a:gd name="connsiteY3" fmla="*/ 0 h 96639"/>
                  <a:gd name="connsiteX4" fmla="*/ 96639 w 96639"/>
                  <a:gd name="connsiteY4" fmla="*/ 48320 h 9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39" h="96639">
                    <a:moveTo>
                      <a:pt x="96639" y="48320"/>
                    </a:moveTo>
                    <a:cubicBezTo>
                      <a:pt x="96639" y="75006"/>
                      <a:pt x="75006" y="96639"/>
                      <a:pt x="48320" y="96639"/>
                    </a:cubicBezTo>
                    <a:cubicBezTo>
                      <a:pt x="21633" y="96639"/>
                      <a:pt x="0" y="75006"/>
                      <a:pt x="0" y="48320"/>
                    </a:cubicBezTo>
                    <a:cubicBezTo>
                      <a:pt x="0" y="21633"/>
                      <a:pt x="21634" y="0"/>
                      <a:pt x="48320" y="0"/>
                    </a:cubicBezTo>
                    <a:cubicBezTo>
                      <a:pt x="75006" y="0"/>
                      <a:pt x="96639" y="21633"/>
                      <a:pt x="96639" y="48320"/>
                    </a:cubicBezTo>
                    <a:close/>
                  </a:path>
                </a:pathLst>
              </a:custGeom>
              <a:noFill/>
              <a:ln w="2476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4797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25AC3A-805B-E241-BD27-0ECF7833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Configuring managed node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181FD-20AE-FE44-BE2D-336512B5E606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34CDD4-D76F-4459-B025-0310E913C24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aphic 55">
            <a:extLst>
              <a:ext uri="{FF2B5EF4-FFF2-40B4-BE49-F238E27FC236}">
                <a16:creationId xmlns:a16="http://schemas.microsoft.com/office/drawing/2014/main" id="{0CBC861C-6BF6-E84E-9B4A-FD01C8FE6423}"/>
              </a:ext>
            </a:extLst>
          </p:cNvPr>
          <p:cNvGrpSpPr>
            <a:grpSpLocks noChangeAspect="1"/>
          </p:cNvGrpSpPr>
          <p:nvPr/>
        </p:nvGrpSpPr>
        <p:grpSpPr>
          <a:xfrm>
            <a:off x="987351" y="1624049"/>
            <a:ext cx="364619" cy="523220"/>
            <a:chOff x="12296206" y="2887710"/>
            <a:chExt cx="951207" cy="1364961"/>
          </a:xfrm>
        </p:grpSpPr>
        <p:grpSp>
          <p:nvGrpSpPr>
            <p:cNvPr id="6" name="Graphic 55">
              <a:extLst>
                <a:ext uri="{FF2B5EF4-FFF2-40B4-BE49-F238E27FC236}">
                  <a16:creationId xmlns:a16="http://schemas.microsoft.com/office/drawing/2014/main" id="{DD5815B0-946E-4C4D-B1FC-6183A70BA5AD}"/>
                </a:ext>
              </a:extLst>
            </p:cNvPr>
            <p:cNvGrpSpPr/>
            <p:nvPr/>
          </p:nvGrpSpPr>
          <p:grpSpPr>
            <a:xfrm>
              <a:off x="12296206" y="2887710"/>
              <a:ext cx="951207" cy="1364961"/>
              <a:chOff x="12296206" y="2887710"/>
              <a:chExt cx="951207" cy="1364961"/>
            </a:xfrm>
            <a:no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6AE017DA-E7FC-8242-AE09-28BBF5D3B878}"/>
                  </a:ext>
                </a:extLst>
              </p:cNvPr>
              <p:cNvSpPr/>
              <p:nvPr/>
            </p:nvSpPr>
            <p:spPr>
              <a:xfrm>
                <a:off x="12296206" y="2887710"/>
                <a:ext cx="951207" cy="1364961"/>
              </a:xfrm>
              <a:custGeom>
                <a:avLst/>
                <a:gdLst>
                  <a:gd name="connsiteX0" fmla="*/ 0 w 951207"/>
                  <a:gd name="connsiteY0" fmla="*/ 1327638 h 1364961"/>
                  <a:gd name="connsiteX1" fmla="*/ 0 w 951207"/>
                  <a:gd name="connsiteY1" fmla="*/ 37323 h 1364961"/>
                  <a:gd name="connsiteX2" fmla="*/ 37323 w 951207"/>
                  <a:gd name="connsiteY2" fmla="*/ 0 h 1364961"/>
                  <a:gd name="connsiteX3" fmla="*/ 633427 w 951207"/>
                  <a:gd name="connsiteY3" fmla="*/ 0 h 1364961"/>
                  <a:gd name="connsiteX4" fmla="*/ 951207 w 951207"/>
                  <a:gd name="connsiteY4" fmla="*/ 317780 h 1364961"/>
                  <a:gd name="connsiteX5" fmla="*/ 951207 w 951207"/>
                  <a:gd name="connsiteY5" fmla="*/ 1327638 h 1364961"/>
                  <a:gd name="connsiteX6" fmla="*/ 913884 w 951207"/>
                  <a:gd name="connsiteY6" fmla="*/ 1364961 h 1364961"/>
                  <a:gd name="connsiteX7" fmla="*/ 37323 w 951207"/>
                  <a:gd name="connsiteY7" fmla="*/ 1364961 h 1364961"/>
                  <a:gd name="connsiteX8" fmla="*/ 0 w 951207"/>
                  <a:gd name="connsiteY8" fmla="*/ 1327638 h 1364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1207" h="1364961">
                    <a:moveTo>
                      <a:pt x="0" y="1327638"/>
                    </a:moveTo>
                    <a:lnTo>
                      <a:pt x="0" y="37323"/>
                    </a:lnTo>
                    <a:cubicBezTo>
                      <a:pt x="0" y="17062"/>
                      <a:pt x="17062" y="0"/>
                      <a:pt x="37323" y="0"/>
                    </a:cubicBezTo>
                    <a:lnTo>
                      <a:pt x="633427" y="0"/>
                    </a:lnTo>
                    <a:lnTo>
                      <a:pt x="951207" y="317780"/>
                    </a:lnTo>
                    <a:lnTo>
                      <a:pt x="951207" y="1327638"/>
                    </a:lnTo>
                    <a:cubicBezTo>
                      <a:pt x="951207" y="1347899"/>
                      <a:pt x="934145" y="1364961"/>
                      <a:pt x="913884" y="1364961"/>
                    </a:cubicBezTo>
                    <a:lnTo>
                      <a:pt x="37323" y="1364961"/>
                    </a:lnTo>
                    <a:cubicBezTo>
                      <a:pt x="17062" y="1364961"/>
                      <a:pt x="0" y="1347899"/>
                      <a:pt x="0" y="1327638"/>
                    </a:cubicBezTo>
                    <a:close/>
                  </a:path>
                </a:pathLst>
              </a:custGeom>
              <a:noFill/>
              <a:ln w="2124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A99B861B-E648-D443-AE6E-0A095CD926C1}"/>
                  </a:ext>
                </a:extLst>
              </p:cNvPr>
              <p:cNvSpPr/>
              <p:nvPr/>
            </p:nvSpPr>
            <p:spPr>
              <a:xfrm>
                <a:off x="12929633" y="2887710"/>
                <a:ext cx="317780" cy="317780"/>
              </a:xfrm>
              <a:custGeom>
                <a:avLst/>
                <a:gdLst>
                  <a:gd name="connsiteX0" fmla="*/ 0 w 317780"/>
                  <a:gd name="connsiteY0" fmla="*/ 317780 h 317780"/>
                  <a:gd name="connsiteX1" fmla="*/ 317780 w 317780"/>
                  <a:gd name="connsiteY1" fmla="*/ 317780 h 317780"/>
                  <a:gd name="connsiteX2" fmla="*/ 0 w 317780"/>
                  <a:gd name="connsiteY2" fmla="*/ 0 h 31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7780" h="317780">
                    <a:moveTo>
                      <a:pt x="0" y="317780"/>
                    </a:moveTo>
                    <a:lnTo>
                      <a:pt x="317780" y="3177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124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14EE357E-C158-E94B-A7F6-C7B498A4AB86}"/>
                  </a:ext>
                </a:extLst>
              </p:cNvPr>
              <p:cNvSpPr/>
              <p:nvPr/>
            </p:nvSpPr>
            <p:spPr>
              <a:xfrm>
                <a:off x="12436967" y="3460354"/>
                <a:ext cx="678215" cy="10663"/>
              </a:xfrm>
              <a:custGeom>
                <a:avLst/>
                <a:gdLst>
                  <a:gd name="connsiteX0" fmla="*/ 0 w 678215"/>
                  <a:gd name="connsiteY0" fmla="*/ 0 h 10663"/>
                  <a:gd name="connsiteX1" fmla="*/ 678215 w 678215"/>
                  <a:gd name="connsiteY1" fmla="*/ 0 h 1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8215" h="10663">
                    <a:moveTo>
                      <a:pt x="0" y="0"/>
                    </a:moveTo>
                    <a:lnTo>
                      <a:pt x="678215" y="0"/>
                    </a:lnTo>
                  </a:path>
                </a:pathLst>
              </a:custGeom>
              <a:ln w="2124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AEC410D-73FF-FC47-B5F3-3F47ACBCD80E}"/>
                  </a:ext>
                </a:extLst>
              </p:cNvPr>
              <p:cNvSpPr/>
              <p:nvPr/>
            </p:nvSpPr>
            <p:spPr>
              <a:xfrm>
                <a:off x="12436967" y="4019135"/>
                <a:ext cx="678215" cy="10663"/>
              </a:xfrm>
              <a:custGeom>
                <a:avLst/>
                <a:gdLst>
                  <a:gd name="connsiteX0" fmla="*/ 0 w 678215"/>
                  <a:gd name="connsiteY0" fmla="*/ 0 h 10663"/>
                  <a:gd name="connsiteX1" fmla="*/ 678215 w 678215"/>
                  <a:gd name="connsiteY1" fmla="*/ 0 h 1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8215" h="10663">
                    <a:moveTo>
                      <a:pt x="0" y="0"/>
                    </a:moveTo>
                    <a:lnTo>
                      <a:pt x="678215" y="0"/>
                    </a:lnTo>
                  </a:path>
                </a:pathLst>
              </a:custGeom>
              <a:ln w="2124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BC4AA28-60E8-C343-8FDF-EF3283D704D5}"/>
                  </a:ext>
                </a:extLst>
              </p:cNvPr>
              <p:cNvSpPr/>
              <p:nvPr/>
            </p:nvSpPr>
            <p:spPr>
              <a:xfrm>
                <a:off x="12436967" y="3273738"/>
                <a:ext cx="373231" cy="10663"/>
              </a:xfrm>
              <a:custGeom>
                <a:avLst/>
                <a:gdLst>
                  <a:gd name="connsiteX0" fmla="*/ 0 w 373231"/>
                  <a:gd name="connsiteY0" fmla="*/ 0 h 10663"/>
                  <a:gd name="connsiteX1" fmla="*/ 373232 w 373231"/>
                  <a:gd name="connsiteY1" fmla="*/ 0 h 10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3231" h="10663">
                    <a:moveTo>
                      <a:pt x="0" y="0"/>
                    </a:moveTo>
                    <a:lnTo>
                      <a:pt x="373232" y="0"/>
                    </a:lnTo>
                  </a:path>
                </a:pathLst>
              </a:custGeom>
              <a:ln w="2124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</p:grpSp>
        <p:grpSp>
          <p:nvGrpSpPr>
            <p:cNvPr id="7" name="Graphic 55">
              <a:extLst>
                <a:ext uri="{FF2B5EF4-FFF2-40B4-BE49-F238E27FC236}">
                  <a16:creationId xmlns:a16="http://schemas.microsoft.com/office/drawing/2014/main" id="{B5284B16-DB9C-6544-98D5-9BA77C861AC3}"/>
                </a:ext>
              </a:extLst>
            </p:cNvPr>
            <p:cNvGrpSpPr/>
            <p:nvPr/>
          </p:nvGrpSpPr>
          <p:grpSpPr>
            <a:xfrm>
              <a:off x="12470025" y="3589386"/>
              <a:ext cx="602502" cy="282589"/>
              <a:chOff x="12470025" y="3589386"/>
              <a:chExt cx="602502" cy="282589"/>
            </a:xfrm>
            <a:solidFill>
              <a:srgbClr val="527FFF"/>
            </a:solidFill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5E64CE3-C497-414A-92C2-C987B5FEBF6A}"/>
                  </a:ext>
                </a:extLst>
              </p:cNvPr>
              <p:cNvSpPr/>
              <p:nvPr/>
            </p:nvSpPr>
            <p:spPr>
              <a:xfrm>
                <a:off x="12470025" y="3589386"/>
                <a:ext cx="101305" cy="279390"/>
              </a:xfrm>
              <a:custGeom>
                <a:avLst/>
                <a:gdLst>
                  <a:gd name="connsiteX0" fmla="*/ 101306 w 101305"/>
                  <a:gd name="connsiteY0" fmla="*/ 275125 h 279390"/>
                  <a:gd name="connsiteX1" fmla="*/ 76779 w 101305"/>
                  <a:gd name="connsiteY1" fmla="*/ 279390 h 279390"/>
                  <a:gd name="connsiteX2" fmla="*/ 41589 w 101305"/>
                  <a:gd name="connsiteY2" fmla="*/ 265528 h 279390"/>
                  <a:gd name="connsiteX3" fmla="*/ 28792 w 101305"/>
                  <a:gd name="connsiteY3" fmla="*/ 227138 h 279390"/>
                  <a:gd name="connsiteX4" fmla="*/ 28792 w 101305"/>
                  <a:gd name="connsiteY4" fmla="*/ 172753 h 279390"/>
                  <a:gd name="connsiteX5" fmla="*/ 23460 w 101305"/>
                  <a:gd name="connsiteY5" fmla="*/ 156757 h 279390"/>
                  <a:gd name="connsiteX6" fmla="*/ 6398 w 101305"/>
                  <a:gd name="connsiteY6" fmla="*/ 151425 h 279390"/>
                  <a:gd name="connsiteX7" fmla="*/ 0 w 101305"/>
                  <a:gd name="connsiteY7" fmla="*/ 151425 h 279390"/>
                  <a:gd name="connsiteX8" fmla="*/ 0 w 101305"/>
                  <a:gd name="connsiteY8" fmla="*/ 127965 h 279390"/>
                  <a:gd name="connsiteX9" fmla="*/ 6398 w 101305"/>
                  <a:gd name="connsiteY9" fmla="*/ 127965 h 279390"/>
                  <a:gd name="connsiteX10" fmla="*/ 23460 w 101305"/>
                  <a:gd name="connsiteY10" fmla="*/ 122633 h 279390"/>
                  <a:gd name="connsiteX11" fmla="*/ 28792 w 101305"/>
                  <a:gd name="connsiteY11" fmla="*/ 106638 h 279390"/>
                  <a:gd name="connsiteX12" fmla="*/ 28792 w 101305"/>
                  <a:gd name="connsiteY12" fmla="*/ 52252 h 279390"/>
                  <a:gd name="connsiteX13" fmla="*/ 41589 w 101305"/>
                  <a:gd name="connsiteY13" fmla="*/ 13863 h 279390"/>
                  <a:gd name="connsiteX14" fmla="*/ 76779 w 101305"/>
                  <a:gd name="connsiteY14" fmla="*/ 0 h 279390"/>
                  <a:gd name="connsiteX15" fmla="*/ 101306 w 101305"/>
                  <a:gd name="connsiteY15" fmla="*/ 4265 h 279390"/>
                  <a:gd name="connsiteX16" fmla="*/ 101306 w 101305"/>
                  <a:gd name="connsiteY16" fmla="*/ 25593 h 279390"/>
                  <a:gd name="connsiteX17" fmla="*/ 82111 w 101305"/>
                  <a:gd name="connsiteY17" fmla="*/ 23460 h 279390"/>
                  <a:gd name="connsiteX18" fmla="*/ 65049 w 101305"/>
                  <a:gd name="connsiteY18" fmla="*/ 29858 h 279390"/>
                  <a:gd name="connsiteX19" fmla="*/ 59717 w 101305"/>
                  <a:gd name="connsiteY19" fmla="*/ 47987 h 279390"/>
                  <a:gd name="connsiteX20" fmla="*/ 59717 w 101305"/>
                  <a:gd name="connsiteY20" fmla="*/ 103438 h 279390"/>
                  <a:gd name="connsiteX21" fmla="*/ 53319 w 101305"/>
                  <a:gd name="connsiteY21" fmla="*/ 125832 h 279390"/>
                  <a:gd name="connsiteX22" fmla="*/ 33058 w 101305"/>
                  <a:gd name="connsiteY22" fmla="*/ 137562 h 279390"/>
                  <a:gd name="connsiteX23" fmla="*/ 53319 w 101305"/>
                  <a:gd name="connsiteY23" fmla="*/ 149293 h 279390"/>
                  <a:gd name="connsiteX24" fmla="*/ 59717 w 101305"/>
                  <a:gd name="connsiteY24" fmla="*/ 171687 h 279390"/>
                  <a:gd name="connsiteX25" fmla="*/ 59717 w 101305"/>
                  <a:gd name="connsiteY25" fmla="*/ 227138 h 279390"/>
                  <a:gd name="connsiteX26" fmla="*/ 65049 w 101305"/>
                  <a:gd name="connsiteY26" fmla="*/ 245266 h 279390"/>
                  <a:gd name="connsiteX27" fmla="*/ 82111 w 101305"/>
                  <a:gd name="connsiteY27" fmla="*/ 251665 h 279390"/>
                  <a:gd name="connsiteX28" fmla="*/ 101306 w 101305"/>
                  <a:gd name="connsiteY28" fmla="*/ 249532 h 279390"/>
                  <a:gd name="connsiteX29" fmla="*/ 101306 w 101305"/>
                  <a:gd name="connsiteY29" fmla="*/ 275125 h 27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1305" h="279390">
                    <a:moveTo>
                      <a:pt x="101306" y="275125"/>
                    </a:moveTo>
                    <a:cubicBezTo>
                      <a:pt x="94907" y="278324"/>
                      <a:pt x="86377" y="279390"/>
                      <a:pt x="76779" y="279390"/>
                    </a:cubicBezTo>
                    <a:cubicBezTo>
                      <a:pt x="61850" y="279390"/>
                      <a:pt x="50120" y="275125"/>
                      <a:pt x="41589" y="265528"/>
                    </a:cubicBezTo>
                    <a:cubicBezTo>
                      <a:pt x="33058" y="256997"/>
                      <a:pt x="28792" y="244200"/>
                      <a:pt x="28792" y="227138"/>
                    </a:cubicBezTo>
                    <a:lnTo>
                      <a:pt x="28792" y="172753"/>
                    </a:lnTo>
                    <a:cubicBezTo>
                      <a:pt x="28792" y="165288"/>
                      <a:pt x="26659" y="159956"/>
                      <a:pt x="23460" y="156757"/>
                    </a:cubicBezTo>
                    <a:cubicBezTo>
                      <a:pt x="20261" y="153558"/>
                      <a:pt x="14929" y="151425"/>
                      <a:pt x="6398" y="151425"/>
                    </a:cubicBezTo>
                    <a:lnTo>
                      <a:pt x="0" y="151425"/>
                    </a:lnTo>
                    <a:lnTo>
                      <a:pt x="0" y="127965"/>
                    </a:lnTo>
                    <a:lnTo>
                      <a:pt x="6398" y="127965"/>
                    </a:lnTo>
                    <a:cubicBezTo>
                      <a:pt x="14929" y="127965"/>
                      <a:pt x="20261" y="125832"/>
                      <a:pt x="23460" y="122633"/>
                    </a:cubicBezTo>
                    <a:cubicBezTo>
                      <a:pt x="26659" y="119434"/>
                      <a:pt x="28792" y="114102"/>
                      <a:pt x="28792" y="106638"/>
                    </a:cubicBezTo>
                    <a:lnTo>
                      <a:pt x="28792" y="52252"/>
                    </a:lnTo>
                    <a:cubicBezTo>
                      <a:pt x="28792" y="36257"/>
                      <a:pt x="33058" y="23460"/>
                      <a:pt x="41589" y="13863"/>
                    </a:cubicBezTo>
                    <a:cubicBezTo>
                      <a:pt x="50120" y="5332"/>
                      <a:pt x="61850" y="0"/>
                      <a:pt x="76779" y="0"/>
                    </a:cubicBezTo>
                    <a:cubicBezTo>
                      <a:pt x="86377" y="0"/>
                      <a:pt x="94907" y="1066"/>
                      <a:pt x="101306" y="4265"/>
                    </a:cubicBezTo>
                    <a:lnTo>
                      <a:pt x="101306" y="25593"/>
                    </a:lnTo>
                    <a:cubicBezTo>
                      <a:pt x="93841" y="24527"/>
                      <a:pt x="87443" y="23460"/>
                      <a:pt x="82111" y="23460"/>
                    </a:cubicBezTo>
                    <a:cubicBezTo>
                      <a:pt x="74646" y="23460"/>
                      <a:pt x="69314" y="25593"/>
                      <a:pt x="65049" y="29858"/>
                    </a:cubicBezTo>
                    <a:cubicBezTo>
                      <a:pt x="61850" y="34124"/>
                      <a:pt x="59717" y="40522"/>
                      <a:pt x="59717" y="47987"/>
                    </a:cubicBezTo>
                    <a:lnTo>
                      <a:pt x="59717" y="103438"/>
                    </a:lnTo>
                    <a:cubicBezTo>
                      <a:pt x="59717" y="113036"/>
                      <a:pt x="57584" y="120500"/>
                      <a:pt x="53319" y="125832"/>
                    </a:cubicBezTo>
                    <a:cubicBezTo>
                      <a:pt x="49053" y="131164"/>
                      <a:pt x="42655" y="135430"/>
                      <a:pt x="33058" y="137562"/>
                    </a:cubicBezTo>
                    <a:cubicBezTo>
                      <a:pt x="42655" y="139695"/>
                      <a:pt x="49053" y="143961"/>
                      <a:pt x="53319" y="149293"/>
                    </a:cubicBezTo>
                    <a:cubicBezTo>
                      <a:pt x="57584" y="154625"/>
                      <a:pt x="59717" y="162089"/>
                      <a:pt x="59717" y="171687"/>
                    </a:cubicBezTo>
                    <a:lnTo>
                      <a:pt x="59717" y="227138"/>
                    </a:lnTo>
                    <a:cubicBezTo>
                      <a:pt x="59717" y="235669"/>
                      <a:pt x="61850" y="242067"/>
                      <a:pt x="65049" y="245266"/>
                    </a:cubicBezTo>
                    <a:cubicBezTo>
                      <a:pt x="68248" y="249532"/>
                      <a:pt x="74646" y="251665"/>
                      <a:pt x="82111" y="251665"/>
                    </a:cubicBezTo>
                    <a:cubicBezTo>
                      <a:pt x="87443" y="251665"/>
                      <a:pt x="93841" y="250598"/>
                      <a:pt x="101306" y="249532"/>
                    </a:cubicBezTo>
                    <a:lnTo>
                      <a:pt x="101306" y="275125"/>
                    </a:lnTo>
                    <a:close/>
                  </a:path>
                </a:pathLst>
              </a:custGeom>
              <a:solidFill>
                <a:schemeClr val="accent2"/>
              </a:solidFill>
              <a:ln w="10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942971E2-4D60-A748-81DC-510A72F0138E}"/>
                  </a:ext>
                </a:extLst>
              </p:cNvPr>
              <p:cNvSpPr/>
              <p:nvPr/>
            </p:nvSpPr>
            <p:spPr>
              <a:xfrm>
                <a:off x="12756880" y="3785599"/>
                <a:ext cx="38389" cy="40522"/>
              </a:xfrm>
              <a:custGeom>
                <a:avLst/>
                <a:gdLst>
                  <a:gd name="connsiteX0" fmla="*/ 19195 w 38389"/>
                  <a:gd name="connsiteY0" fmla="*/ 40522 h 40522"/>
                  <a:gd name="connsiteX1" fmla="*/ 5332 w 38389"/>
                  <a:gd name="connsiteY1" fmla="*/ 35190 h 40522"/>
                  <a:gd name="connsiteX2" fmla="*/ 0 w 38389"/>
                  <a:gd name="connsiteY2" fmla="*/ 20261 h 40522"/>
                  <a:gd name="connsiteX3" fmla="*/ 5332 w 38389"/>
                  <a:gd name="connsiteY3" fmla="*/ 5332 h 40522"/>
                  <a:gd name="connsiteX4" fmla="*/ 19195 w 38389"/>
                  <a:gd name="connsiteY4" fmla="*/ 0 h 40522"/>
                  <a:gd name="connsiteX5" fmla="*/ 33058 w 38389"/>
                  <a:gd name="connsiteY5" fmla="*/ 5332 h 40522"/>
                  <a:gd name="connsiteX6" fmla="*/ 38390 w 38389"/>
                  <a:gd name="connsiteY6" fmla="*/ 20261 h 40522"/>
                  <a:gd name="connsiteX7" fmla="*/ 33058 w 38389"/>
                  <a:gd name="connsiteY7" fmla="*/ 35190 h 40522"/>
                  <a:gd name="connsiteX8" fmla="*/ 19195 w 38389"/>
                  <a:gd name="connsiteY8" fmla="*/ 40522 h 4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89" h="40522">
                    <a:moveTo>
                      <a:pt x="19195" y="40522"/>
                    </a:moveTo>
                    <a:cubicBezTo>
                      <a:pt x="12797" y="40522"/>
                      <a:pt x="8531" y="38390"/>
                      <a:pt x="5332" y="35190"/>
                    </a:cubicBezTo>
                    <a:cubicBezTo>
                      <a:pt x="2133" y="30925"/>
                      <a:pt x="0" y="26659"/>
                      <a:pt x="0" y="20261"/>
                    </a:cubicBezTo>
                    <a:cubicBezTo>
                      <a:pt x="0" y="13863"/>
                      <a:pt x="2133" y="9597"/>
                      <a:pt x="5332" y="5332"/>
                    </a:cubicBezTo>
                    <a:cubicBezTo>
                      <a:pt x="8531" y="1066"/>
                      <a:pt x="13863" y="0"/>
                      <a:pt x="19195" y="0"/>
                    </a:cubicBezTo>
                    <a:cubicBezTo>
                      <a:pt x="25593" y="0"/>
                      <a:pt x="29859" y="2133"/>
                      <a:pt x="33058" y="5332"/>
                    </a:cubicBezTo>
                    <a:cubicBezTo>
                      <a:pt x="36257" y="9597"/>
                      <a:pt x="38390" y="13863"/>
                      <a:pt x="38390" y="20261"/>
                    </a:cubicBezTo>
                    <a:cubicBezTo>
                      <a:pt x="38390" y="26659"/>
                      <a:pt x="36257" y="30925"/>
                      <a:pt x="33058" y="35190"/>
                    </a:cubicBezTo>
                    <a:cubicBezTo>
                      <a:pt x="29859" y="38390"/>
                      <a:pt x="24527" y="40522"/>
                      <a:pt x="19195" y="4052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0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C97FF350-0F55-1C40-8C4B-75F1E4970A41}"/>
                  </a:ext>
                </a:extLst>
              </p:cNvPr>
              <p:cNvSpPr/>
              <p:nvPr/>
            </p:nvSpPr>
            <p:spPr>
              <a:xfrm>
                <a:off x="12831527" y="3785599"/>
                <a:ext cx="38389" cy="40522"/>
              </a:xfrm>
              <a:custGeom>
                <a:avLst/>
                <a:gdLst>
                  <a:gd name="connsiteX0" fmla="*/ 19195 w 38389"/>
                  <a:gd name="connsiteY0" fmla="*/ 40522 h 40522"/>
                  <a:gd name="connsiteX1" fmla="*/ 5332 w 38389"/>
                  <a:gd name="connsiteY1" fmla="*/ 35190 h 40522"/>
                  <a:gd name="connsiteX2" fmla="*/ 0 w 38389"/>
                  <a:gd name="connsiteY2" fmla="*/ 20261 h 40522"/>
                  <a:gd name="connsiteX3" fmla="*/ 5332 w 38389"/>
                  <a:gd name="connsiteY3" fmla="*/ 5332 h 40522"/>
                  <a:gd name="connsiteX4" fmla="*/ 19195 w 38389"/>
                  <a:gd name="connsiteY4" fmla="*/ 0 h 40522"/>
                  <a:gd name="connsiteX5" fmla="*/ 33058 w 38389"/>
                  <a:gd name="connsiteY5" fmla="*/ 5332 h 40522"/>
                  <a:gd name="connsiteX6" fmla="*/ 38390 w 38389"/>
                  <a:gd name="connsiteY6" fmla="*/ 20261 h 40522"/>
                  <a:gd name="connsiteX7" fmla="*/ 33058 w 38389"/>
                  <a:gd name="connsiteY7" fmla="*/ 35190 h 40522"/>
                  <a:gd name="connsiteX8" fmla="*/ 19195 w 38389"/>
                  <a:gd name="connsiteY8" fmla="*/ 40522 h 4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89" h="40522">
                    <a:moveTo>
                      <a:pt x="19195" y="40522"/>
                    </a:moveTo>
                    <a:cubicBezTo>
                      <a:pt x="12797" y="40522"/>
                      <a:pt x="8531" y="38390"/>
                      <a:pt x="5332" y="35190"/>
                    </a:cubicBezTo>
                    <a:cubicBezTo>
                      <a:pt x="2133" y="30925"/>
                      <a:pt x="0" y="26659"/>
                      <a:pt x="0" y="20261"/>
                    </a:cubicBezTo>
                    <a:cubicBezTo>
                      <a:pt x="0" y="13863"/>
                      <a:pt x="2133" y="9597"/>
                      <a:pt x="5332" y="5332"/>
                    </a:cubicBezTo>
                    <a:cubicBezTo>
                      <a:pt x="8531" y="1066"/>
                      <a:pt x="13863" y="0"/>
                      <a:pt x="19195" y="0"/>
                    </a:cubicBezTo>
                    <a:cubicBezTo>
                      <a:pt x="25593" y="0"/>
                      <a:pt x="29859" y="2133"/>
                      <a:pt x="33058" y="5332"/>
                    </a:cubicBezTo>
                    <a:cubicBezTo>
                      <a:pt x="36257" y="9597"/>
                      <a:pt x="38390" y="13863"/>
                      <a:pt x="38390" y="20261"/>
                    </a:cubicBezTo>
                    <a:cubicBezTo>
                      <a:pt x="38390" y="26659"/>
                      <a:pt x="36257" y="30925"/>
                      <a:pt x="33058" y="35190"/>
                    </a:cubicBezTo>
                    <a:cubicBezTo>
                      <a:pt x="29859" y="38390"/>
                      <a:pt x="25593" y="40522"/>
                      <a:pt x="19195" y="4052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0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B7B46E3-82EC-1643-BD99-9A188DD3A0DC}"/>
                  </a:ext>
                </a:extLst>
              </p:cNvPr>
              <p:cNvSpPr/>
              <p:nvPr/>
            </p:nvSpPr>
            <p:spPr>
              <a:xfrm>
                <a:off x="12907239" y="3785599"/>
                <a:ext cx="38389" cy="40522"/>
              </a:xfrm>
              <a:custGeom>
                <a:avLst/>
                <a:gdLst>
                  <a:gd name="connsiteX0" fmla="*/ 19195 w 38389"/>
                  <a:gd name="connsiteY0" fmla="*/ 40522 h 40522"/>
                  <a:gd name="connsiteX1" fmla="*/ 5332 w 38389"/>
                  <a:gd name="connsiteY1" fmla="*/ 35190 h 40522"/>
                  <a:gd name="connsiteX2" fmla="*/ 0 w 38389"/>
                  <a:gd name="connsiteY2" fmla="*/ 20261 h 40522"/>
                  <a:gd name="connsiteX3" fmla="*/ 5332 w 38389"/>
                  <a:gd name="connsiteY3" fmla="*/ 5332 h 40522"/>
                  <a:gd name="connsiteX4" fmla="*/ 19195 w 38389"/>
                  <a:gd name="connsiteY4" fmla="*/ 0 h 40522"/>
                  <a:gd name="connsiteX5" fmla="*/ 33058 w 38389"/>
                  <a:gd name="connsiteY5" fmla="*/ 5332 h 40522"/>
                  <a:gd name="connsiteX6" fmla="*/ 38390 w 38389"/>
                  <a:gd name="connsiteY6" fmla="*/ 20261 h 40522"/>
                  <a:gd name="connsiteX7" fmla="*/ 33058 w 38389"/>
                  <a:gd name="connsiteY7" fmla="*/ 35190 h 40522"/>
                  <a:gd name="connsiteX8" fmla="*/ 19195 w 38389"/>
                  <a:gd name="connsiteY8" fmla="*/ 40522 h 40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389" h="40522">
                    <a:moveTo>
                      <a:pt x="19195" y="40522"/>
                    </a:moveTo>
                    <a:cubicBezTo>
                      <a:pt x="12797" y="40522"/>
                      <a:pt x="8531" y="38390"/>
                      <a:pt x="5332" y="35190"/>
                    </a:cubicBezTo>
                    <a:cubicBezTo>
                      <a:pt x="2133" y="30925"/>
                      <a:pt x="0" y="26659"/>
                      <a:pt x="0" y="20261"/>
                    </a:cubicBezTo>
                    <a:cubicBezTo>
                      <a:pt x="0" y="13863"/>
                      <a:pt x="2133" y="9597"/>
                      <a:pt x="5332" y="5332"/>
                    </a:cubicBezTo>
                    <a:cubicBezTo>
                      <a:pt x="8531" y="1066"/>
                      <a:pt x="13863" y="0"/>
                      <a:pt x="19195" y="0"/>
                    </a:cubicBezTo>
                    <a:cubicBezTo>
                      <a:pt x="25593" y="0"/>
                      <a:pt x="29859" y="2133"/>
                      <a:pt x="33058" y="5332"/>
                    </a:cubicBezTo>
                    <a:cubicBezTo>
                      <a:pt x="36257" y="9597"/>
                      <a:pt x="38390" y="13863"/>
                      <a:pt x="38390" y="20261"/>
                    </a:cubicBezTo>
                    <a:cubicBezTo>
                      <a:pt x="38390" y="26659"/>
                      <a:pt x="36257" y="30925"/>
                      <a:pt x="33058" y="35190"/>
                    </a:cubicBezTo>
                    <a:cubicBezTo>
                      <a:pt x="29859" y="38390"/>
                      <a:pt x="25593" y="40522"/>
                      <a:pt x="19195" y="4052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0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C9D20B4-4835-D94E-B0B3-FB545A101B50}"/>
                  </a:ext>
                </a:extLst>
              </p:cNvPr>
              <p:cNvSpPr/>
              <p:nvPr/>
            </p:nvSpPr>
            <p:spPr>
              <a:xfrm>
                <a:off x="12971222" y="3592585"/>
                <a:ext cx="101305" cy="279390"/>
              </a:xfrm>
              <a:custGeom>
                <a:avLst/>
                <a:gdLst>
                  <a:gd name="connsiteX0" fmla="*/ 0 w 101305"/>
                  <a:gd name="connsiteY0" fmla="*/ 250598 h 279390"/>
                  <a:gd name="connsiteX1" fmla="*/ 19195 w 101305"/>
                  <a:gd name="connsiteY1" fmla="*/ 252731 h 279390"/>
                  <a:gd name="connsiteX2" fmla="*/ 36257 w 101305"/>
                  <a:gd name="connsiteY2" fmla="*/ 246333 h 279390"/>
                  <a:gd name="connsiteX3" fmla="*/ 41589 w 101305"/>
                  <a:gd name="connsiteY3" fmla="*/ 228204 h 279390"/>
                  <a:gd name="connsiteX4" fmla="*/ 41589 w 101305"/>
                  <a:gd name="connsiteY4" fmla="*/ 172753 h 279390"/>
                  <a:gd name="connsiteX5" fmla="*/ 47987 w 101305"/>
                  <a:gd name="connsiteY5" fmla="*/ 150359 h 279390"/>
                  <a:gd name="connsiteX6" fmla="*/ 68248 w 101305"/>
                  <a:gd name="connsiteY6" fmla="*/ 138629 h 279390"/>
                  <a:gd name="connsiteX7" fmla="*/ 47987 w 101305"/>
                  <a:gd name="connsiteY7" fmla="*/ 126899 h 279390"/>
                  <a:gd name="connsiteX8" fmla="*/ 41589 w 101305"/>
                  <a:gd name="connsiteY8" fmla="*/ 103439 h 279390"/>
                  <a:gd name="connsiteX9" fmla="*/ 41589 w 101305"/>
                  <a:gd name="connsiteY9" fmla="*/ 47987 h 279390"/>
                  <a:gd name="connsiteX10" fmla="*/ 36257 w 101305"/>
                  <a:gd name="connsiteY10" fmla="*/ 29859 h 279390"/>
                  <a:gd name="connsiteX11" fmla="*/ 19195 w 101305"/>
                  <a:gd name="connsiteY11" fmla="*/ 23460 h 279390"/>
                  <a:gd name="connsiteX12" fmla="*/ 0 w 101305"/>
                  <a:gd name="connsiteY12" fmla="*/ 25593 h 279390"/>
                  <a:gd name="connsiteX13" fmla="*/ 0 w 101305"/>
                  <a:gd name="connsiteY13" fmla="*/ 4266 h 279390"/>
                  <a:gd name="connsiteX14" fmla="*/ 24527 w 101305"/>
                  <a:gd name="connsiteY14" fmla="*/ 0 h 279390"/>
                  <a:gd name="connsiteX15" fmla="*/ 59717 w 101305"/>
                  <a:gd name="connsiteY15" fmla="*/ 13863 h 279390"/>
                  <a:gd name="connsiteX16" fmla="*/ 72514 w 101305"/>
                  <a:gd name="connsiteY16" fmla="*/ 52252 h 279390"/>
                  <a:gd name="connsiteX17" fmla="*/ 72514 w 101305"/>
                  <a:gd name="connsiteY17" fmla="*/ 106638 h 279390"/>
                  <a:gd name="connsiteX18" fmla="*/ 77845 w 101305"/>
                  <a:gd name="connsiteY18" fmla="*/ 122633 h 279390"/>
                  <a:gd name="connsiteX19" fmla="*/ 94907 w 101305"/>
                  <a:gd name="connsiteY19" fmla="*/ 127965 h 279390"/>
                  <a:gd name="connsiteX20" fmla="*/ 101306 w 101305"/>
                  <a:gd name="connsiteY20" fmla="*/ 127965 h 279390"/>
                  <a:gd name="connsiteX21" fmla="*/ 101306 w 101305"/>
                  <a:gd name="connsiteY21" fmla="*/ 151425 h 279390"/>
                  <a:gd name="connsiteX22" fmla="*/ 94907 w 101305"/>
                  <a:gd name="connsiteY22" fmla="*/ 151425 h 279390"/>
                  <a:gd name="connsiteX23" fmla="*/ 77845 w 101305"/>
                  <a:gd name="connsiteY23" fmla="*/ 156757 h 279390"/>
                  <a:gd name="connsiteX24" fmla="*/ 72514 w 101305"/>
                  <a:gd name="connsiteY24" fmla="*/ 172753 h 279390"/>
                  <a:gd name="connsiteX25" fmla="*/ 72514 w 101305"/>
                  <a:gd name="connsiteY25" fmla="*/ 227138 h 279390"/>
                  <a:gd name="connsiteX26" fmla="*/ 59717 w 101305"/>
                  <a:gd name="connsiteY26" fmla="*/ 265528 h 279390"/>
                  <a:gd name="connsiteX27" fmla="*/ 24527 w 101305"/>
                  <a:gd name="connsiteY27" fmla="*/ 279391 h 279390"/>
                  <a:gd name="connsiteX28" fmla="*/ 0 w 101305"/>
                  <a:gd name="connsiteY28" fmla="*/ 275125 h 279390"/>
                  <a:gd name="connsiteX29" fmla="*/ 0 w 101305"/>
                  <a:gd name="connsiteY29" fmla="*/ 250598 h 279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1305" h="279390">
                    <a:moveTo>
                      <a:pt x="0" y="250598"/>
                    </a:moveTo>
                    <a:cubicBezTo>
                      <a:pt x="7465" y="251665"/>
                      <a:pt x="13863" y="252731"/>
                      <a:pt x="19195" y="252731"/>
                    </a:cubicBezTo>
                    <a:cubicBezTo>
                      <a:pt x="26659" y="252731"/>
                      <a:pt x="31991" y="250598"/>
                      <a:pt x="36257" y="246333"/>
                    </a:cubicBezTo>
                    <a:cubicBezTo>
                      <a:pt x="39456" y="242067"/>
                      <a:pt x="41589" y="235669"/>
                      <a:pt x="41589" y="228204"/>
                    </a:cubicBezTo>
                    <a:lnTo>
                      <a:pt x="41589" y="172753"/>
                    </a:lnTo>
                    <a:cubicBezTo>
                      <a:pt x="41589" y="163156"/>
                      <a:pt x="43721" y="155691"/>
                      <a:pt x="47987" y="150359"/>
                    </a:cubicBezTo>
                    <a:cubicBezTo>
                      <a:pt x="52252" y="145027"/>
                      <a:pt x="58651" y="140762"/>
                      <a:pt x="68248" y="138629"/>
                    </a:cubicBezTo>
                    <a:cubicBezTo>
                      <a:pt x="58651" y="136496"/>
                      <a:pt x="52252" y="132231"/>
                      <a:pt x="47987" y="126899"/>
                    </a:cubicBezTo>
                    <a:cubicBezTo>
                      <a:pt x="43721" y="121567"/>
                      <a:pt x="41589" y="114102"/>
                      <a:pt x="41589" y="103439"/>
                    </a:cubicBezTo>
                    <a:lnTo>
                      <a:pt x="41589" y="47987"/>
                    </a:lnTo>
                    <a:cubicBezTo>
                      <a:pt x="41589" y="39456"/>
                      <a:pt x="39456" y="33058"/>
                      <a:pt x="36257" y="29859"/>
                    </a:cubicBezTo>
                    <a:cubicBezTo>
                      <a:pt x="33058" y="25593"/>
                      <a:pt x="26659" y="23460"/>
                      <a:pt x="19195" y="23460"/>
                    </a:cubicBezTo>
                    <a:cubicBezTo>
                      <a:pt x="13863" y="23460"/>
                      <a:pt x="7465" y="24527"/>
                      <a:pt x="0" y="25593"/>
                    </a:cubicBezTo>
                    <a:lnTo>
                      <a:pt x="0" y="4266"/>
                    </a:lnTo>
                    <a:cubicBezTo>
                      <a:pt x="6398" y="1066"/>
                      <a:pt x="14929" y="0"/>
                      <a:pt x="24527" y="0"/>
                    </a:cubicBezTo>
                    <a:cubicBezTo>
                      <a:pt x="39456" y="0"/>
                      <a:pt x="51186" y="4266"/>
                      <a:pt x="59717" y="13863"/>
                    </a:cubicBezTo>
                    <a:cubicBezTo>
                      <a:pt x="68248" y="22394"/>
                      <a:pt x="72514" y="35190"/>
                      <a:pt x="72514" y="52252"/>
                    </a:cubicBezTo>
                    <a:lnTo>
                      <a:pt x="72514" y="106638"/>
                    </a:lnTo>
                    <a:cubicBezTo>
                      <a:pt x="72514" y="114102"/>
                      <a:pt x="74646" y="119434"/>
                      <a:pt x="77845" y="122633"/>
                    </a:cubicBezTo>
                    <a:cubicBezTo>
                      <a:pt x="81045" y="125832"/>
                      <a:pt x="86377" y="127965"/>
                      <a:pt x="94907" y="127965"/>
                    </a:cubicBezTo>
                    <a:lnTo>
                      <a:pt x="101306" y="127965"/>
                    </a:lnTo>
                    <a:lnTo>
                      <a:pt x="101306" y="151425"/>
                    </a:lnTo>
                    <a:lnTo>
                      <a:pt x="94907" y="151425"/>
                    </a:lnTo>
                    <a:cubicBezTo>
                      <a:pt x="86377" y="151425"/>
                      <a:pt x="81045" y="153558"/>
                      <a:pt x="77845" y="156757"/>
                    </a:cubicBezTo>
                    <a:cubicBezTo>
                      <a:pt x="74646" y="159956"/>
                      <a:pt x="72514" y="165288"/>
                      <a:pt x="72514" y="172753"/>
                    </a:cubicBezTo>
                    <a:lnTo>
                      <a:pt x="72514" y="227138"/>
                    </a:lnTo>
                    <a:cubicBezTo>
                      <a:pt x="72514" y="243134"/>
                      <a:pt x="68248" y="255930"/>
                      <a:pt x="59717" y="265528"/>
                    </a:cubicBezTo>
                    <a:cubicBezTo>
                      <a:pt x="51186" y="275125"/>
                      <a:pt x="39456" y="279391"/>
                      <a:pt x="24527" y="279391"/>
                    </a:cubicBezTo>
                    <a:cubicBezTo>
                      <a:pt x="14929" y="279391"/>
                      <a:pt x="6398" y="278324"/>
                      <a:pt x="0" y="275125"/>
                    </a:cubicBezTo>
                    <a:lnTo>
                      <a:pt x="0" y="250598"/>
                    </a:lnTo>
                    <a:close/>
                  </a:path>
                </a:pathLst>
              </a:custGeom>
              <a:solidFill>
                <a:schemeClr val="accent2"/>
              </a:solidFill>
              <a:ln w="10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235443B-0AE9-7B4E-9DC5-D31BDB29A13C}"/>
              </a:ext>
            </a:extLst>
          </p:cNvPr>
          <p:cNvSpPr txBox="1"/>
          <p:nvPr/>
        </p:nvSpPr>
        <p:spPr>
          <a:xfrm>
            <a:off x="1351970" y="1741037"/>
            <a:ext cx="5633467" cy="46782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my-cluster-definition.yaml</a:t>
            </a:r>
            <a:endParaRPr lang="en-E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Lucida Console" panose="020B06090405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0ABE2-4684-A04A-9F42-9FA1D253FA66}"/>
              </a:ext>
            </a:extLst>
          </p:cNvPr>
          <p:cNvSpPr txBox="1"/>
          <p:nvPr/>
        </p:nvSpPr>
        <p:spPr>
          <a:xfrm>
            <a:off x="3088303" y="5984779"/>
            <a:ext cx="6171511" cy="46782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$ eksctl create nodegroup -f my-cluster-definition.yaml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5ACB4C-DBCC-914D-BFA3-660CBF47BFE3}"/>
              </a:ext>
            </a:extLst>
          </p:cNvPr>
          <p:cNvSpPr/>
          <p:nvPr/>
        </p:nvSpPr>
        <p:spPr>
          <a:xfrm>
            <a:off x="1023691" y="5591355"/>
            <a:ext cx="31245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hlinkClick r:id="rId3"/>
              </a:rPr>
              <a:t>https://eksctl.io/usage/instance-selector/</a:t>
            </a:r>
            <a:endParaRPr lang="en-ES" sz="1200">
              <a:solidFill>
                <a:srgbClr val="FFC000"/>
              </a:solidFill>
            </a:endParaRPr>
          </a:p>
          <a:p>
            <a:br>
              <a:rPr lang="en-US" sz="1200" u="sng" dirty="0">
                <a:hlinkClick r:id="rId3"/>
              </a:rPr>
            </a:br>
            <a:endParaRPr lang="en-ES" sz="1200" dirty="0">
              <a:solidFill>
                <a:srgbClr val="FFC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2F5E16-ABE1-2441-917F-A01C52A1207A}"/>
              </a:ext>
            </a:extLst>
          </p:cNvPr>
          <p:cNvSpPr/>
          <p:nvPr/>
        </p:nvSpPr>
        <p:spPr>
          <a:xfrm>
            <a:off x="995979" y="2725463"/>
            <a:ext cx="3695701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apiVersion: eksctl.io/v1alpha5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kind: ClusterConfig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metadata: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    name: my-eks-cluster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    region: us-west-2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managedNodeGroups: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  - name: my-spot-managed-node-group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    desiredCapacity: 2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solidFill>
                  <a:srgbClr val="FF9900"/>
                </a:solidFill>
              </a:rPr>
              <a:t>    spot: true</a:t>
            </a:r>
          </a:p>
          <a:p>
            <a:pPr defTabSz="777029">
              <a:lnSpc>
                <a:spcPct val="90000"/>
              </a:lnSpc>
            </a:pPr>
            <a:r>
              <a:rPr lang="en-US" sz="1400" dirty="0">
                <a:solidFill>
                  <a:srgbClr val="FF9900"/>
                </a:solidFill>
              </a:rPr>
              <a:t> </a:t>
            </a:r>
            <a:r>
              <a:rPr lang="en-ES" sz="1400">
                <a:solidFill>
                  <a:srgbClr val="FF9900"/>
                </a:solidFill>
              </a:rPr>
              <a:t>  </a:t>
            </a:r>
            <a:r>
              <a:rPr lang="en-US" sz="1400" dirty="0">
                <a:solidFill>
                  <a:srgbClr val="FF9900"/>
                </a:solidFill>
              </a:rPr>
              <a:t> instanceSelector</a:t>
            </a:r>
            <a:r>
              <a:rPr lang="en-ES" sz="1400">
                <a:solidFill>
                  <a:srgbClr val="FF9900"/>
                </a:solidFill>
              </a:rPr>
              <a:t>:</a:t>
            </a:r>
            <a:endParaRPr lang="en-US" sz="1400" dirty="0">
              <a:solidFill>
                <a:srgbClr val="FF9900"/>
              </a:solidFill>
            </a:endParaRPr>
          </a:p>
          <a:p>
            <a:pPr defTabSz="777029">
              <a:lnSpc>
                <a:spcPct val="90000"/>
              </a:lnSpc>
            </a:pPr>
            <a:r>
              <a:rPr lang="en-US" sz="1400" dirty="0">
                <a:solidFill>
                  <a:srgbClr val="FF9900"/>
                </a:solidFill>
              </a:rPr>
              <a:t>        vCPUs: 2</a:t>
            </a:r>
            <a:endParaRPr lang="en-ES" sz="1400" dirty="0">
              <a:solidFill>
                <a:srgbClr val="FF9900"/>
              </a:solidFill>
            </a:endParaRPr>
          </a:p>
          <a:p>
            <a:pPr defTabSz="777029">
              <a:lnSpc>
                <a:spcPct val="90000"/>
              </a:lnSpc>
            </a:pPr>
            <a:r>
              <a:rPr lang="en-US" sz="1400" dirty="0">
                <a:solidFill>
                  <a:srgbClr val="FF9900"/>
                </a:solidFill>
              </a:rPr>
              <a:t>        memory: 2GiB</a:t>
            </a:r>
            <a:br>
              <a:rPr lang="en-US" sz="1400" dirty="0">
                <a:solidFill>
                  <a:srgbClr val="FF9900"/>
                </a:solidFill>
              </a:rPr>
            </a:br>
            <a:r>
              <a:rPr lang="en-US" sz="1400" dirty="0">
                <a:solidFill>
                  <a:srgbClr val="FF9900"/>
                </a:solidFill>
              </a:rPr>
              <a:t>        cpuArchitecture: x86_64</a:t>
            </a:r>
            <a:br>
              <a:rPr lang="en-US" sz="1400" dirty="0">
                <a:solidFill>
                  <a:srgbClr val="FF9900"/>
                </a:solidFill>
              </a:rPr>
            </a:br>
            <a:endParaRPr lang="en-ES" sz="1400" dirty="0">
              <a:solidFill>
                <a:srgbClr val="FF99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3676CB-9743-3B48-8E9E-3367E6A44A0B}"/>
              </a:ext>
            </a:extLst>
          </p:cNvPr>
          <p:cNvSpPr/>
          <p:nvPr/>
        </p:nvSpPr>
        <p:spPr>
          <a:xfrm>
            <a:off x="7517576" y="2725463"/>
            <a:ext cx="3695701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apiVersion: eksctl.io/v1alpha5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kind: ClusterConfig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metadata: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    name: my-eks-cluster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    region: us-west-2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managedNodeGroups: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  - name: my-spot-managed-node-group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ea typeface="Segoe UI" pitchFamily="34" charset="0"/>
                <a:cs typeface="Segoe UI" pitchFamily="34" charset="0"/>
              </a:rPr>
              <a:t>    desiredCapacity: 2</a:t>
            </a:r>
          </a:p>
          <a:p>
            <a:pPr defTabSz="777029">
              <a:lnSpc>
                <a:spcPct val="90000"/>
              </a:lnSpc>
            </a:pPr>
            <a:r>
              <a:rPr lang="en-GB" sz="1400" dirty="0">
                <a:solidFill>
                  <a:srgbClr val="FF9900"/>
                </a:solidFill>
              </a:rPr>
              <a:t>    spot: true</a:t>
            </a:r>
          </a:p>
          <a:p>
            <a:pPr defTabSz="777029">
              <a:lnSpc>
                <a:spcPct val="90000"/>
              </a:lnSpc>
            </a:pPr>
            <a:r>
              <a:rPr lang="en-US" sz="1400" dirty="0">
                <a:solidFill>
                  <a:srgbClr val="FF9900"/>
                </a:solidFill>
              </a:rPr>
              <a:t> </a:t>
            </a:r>
            <a:r>
              <a:rPr lang="en-ES" sz="1400">
                <a:solidFill>
                  <a:srgbClr val="FF9900"/>
                </a:solidFill>
              </a:rPr>
              <a:t>  </a:t>
            </a:r>
            <a:r>
              <a:rPr lang="en-US" sz="1400" dirty="0">
                <a:solidFill>
                  <a:srgbClr val="FF9900"/>
                </a:solidFill>
              </a:rPr>
              <a:t> </a:t>
            </a:r>
            <a:r>
              <a:rPr lang="en-ES" sz="1400">
                <a:solidFill>
                  <a:srgbClr val="FF9900"/>
                </a:solidFill>
              </a:rPr>
              <a:t>instanceTypes</a:t>
            </a:r>
            <a:r>
              <a:rPr lang="en-ES" sz="1400" dirty="0">
                <a:solidFill>
                  <a:srgbClr val="FF9900"/>
                </a:solidFill>
              </a:rPr>
              <a:t>:</a:t>
            </a:r>
          </a:p>
          <a:p>
            <a:pPr defTabSz="777029">
              <a:lnSpc>
                <a:spcPct val="90000"/>
              </a:lnSpc>
            </a:pPr>
            <a:r>
              <a:rPr lang="en-US" sz="1400" dirty="0">
                <a:solidFill>
                  <a:srgbClr val="FF9900"/>
                </a:solidFill>
              </a:rPr>
              <a:t>      </a:t>
            </a:r>
            <a:r>
              <a:rPr lang="en-ES" sz="1400">
                <a:solidFill>
                  <a:srgbClr val="FF9900"/>
                </a:solidFill>
              </a:rPr>
              <a:t>- </a:t>
            </a:r>
            <a:r>
              <a:rPr lang="en-ES" sz="1400" dirty="0">
                <a:solidFill>
                  <a:srgbClr val="FF9900"/>
                </a:solidFill>
              </a:rPr>
              <a:t>m5.xlarge</a:t>
            </a:r>
          </a:p>
          <a:p>
            <a:pPr defTabSz="777029">
              <a:lnSpc>
                <a:spcPct val="90000"/>
              </a:lnSpc>
            </a:pPr>
            <a:r>
              <a:rPr lang="en-US" sz="1400" dirty="0">
                <a:solidFill>
                  <a:srgbClr val="FF9900"/>
                </a:solidFill>
              </a:rPr>
              <a:t>      </a:t>
            </a:r>
            <a:r>
              <a:rPr lang="en-ES" sz="1400">
                <a:solidFill>
                  <a:srgbClr val="FF9900"/>
                </a:solidFill>
              </a:rPr>
              <a:t>- </a:t>
            </a:r>
            <a:r>
              <a:rPr lang="en-ES" sz="1400" dirty="0">
                <a:solidFill>
                  <a:srgbClr val="FF9900"/>
                </a:solidFill>
              </a:rPr>
              <a:t>m5d.xlarge</a:t>
            </a:r>
          </a:p>
          <a:p>
            <a:pPr defTabSz="777029">
              <a:lnSpc>
                <a:spcPct val="90000"/>
              </a:lnSpc>
            </a:pPr>
            <a:r>
              <a:rPr lang="en-US" sz="1400" dirty="0">
                <a:solidFill>
                  <a:srgbClr val="FF9900"/>
                </a:solidFill>
              </a:rPr>
              <a:t>      </a:t>
            </a:r>
            <a:r>
              <a:rPr lang="en-ES" sz="1400">
                <a:solidFill>
                  <a:srgbClr val="FF9900"/>
                </a:solidFill>
              </a:rPr>
              <a:t>- </a:t>
            </a:r>
            <a:r>
              <a:rPr lang="en-ES" sz="1400" dirty="0">
                <a:solidFill>
                  <a:srgbClr val="FF9900"/>
                </a:solidFill>
              </a:rPr>
              <a:t>m4</a:t>
            </a:r>
            <a:r>
              <a:rPr lang="en-ES" sz="1400">
                <a:solidFill>
                  <a:srgbClr val="FF9900"/>
                </a:solidFill>
              </a:rPr>
              <a:t>.xlarge</a:t>
            </a:r>
            <a:endParaRPr lang="en-ES" sz="1400" dirty="0">
              <a:solidFill>
                <a:srgbClr val="FF99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925918-75AD-FF41-829C-498B3B33CB24}"/>
              </a:ext>
            </a:extLst>
          </p:cNvPr>
          <p:cNvSpPr/>
          <p:nvPr/>
        </p:nvSpPr>
        <p:spPr>
          <a:xfrm>
            <a:off x="7560526" y="5537195"/>
            <a:ext cx="4720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>
                <a:hlinkClick r:id="rId3"/>
              </a:rPr>
              <a:t>https://github.com/aws/amazon-ec2-instance-selector</a:t>
            </a:r>
            <a:br>
              <a:rPr lang="en-US" sz="1200" u="sng" dirty="0">
                <a:hlinkClick r:id="rId3"/>
              </a:rPr>
            </a:br>
            <a:endParaRPr lang="en-ES" sz="1200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9C64D-596C-ED46-B15F-0147B63F53B4}"/>
              </a:ext>
            </a:extLst>
          </p:cNvPr>
          <p:cNvSpPr txBox="1"/>
          <p:nvPr/>
        </p:nvSpPr>
        <p:spPr>
          <a:xfrm>
            <a:off x="5419237" y="3707440"/>
            <a:ext cx="819634" cy="57862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2400" dirty="0">
                <a:solidFill>
                  <a:srgbClr val="FF9900"/>
                </a:solidFill>
              </a:rPr>
              <a:t>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B761E4-A16F-2B42-BA57-E30A051659A1}"/>
              </a:ext>
            </a:extLst>
          </p:cNvPr>
          <p:cNvSpPr txBox="1"/>
          <p:nvPr/>
        </p:nvSpPr>
        <p:spPr>
          <a:xfrm>
            <a:off x="1014761" y="2401229"/>
            <a:ext cx="3601844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solidFill>
                  <a:srgbClr val="FFC000"/>
                </a:solidFill>
              </a:rPr>
              <a:t>Attribute Based Configuration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6766AC-9260-AC48-B8C4-818147587364}"/>
              </a:ext>
            </a:extLst>
          </p:cNvPr>
          <p:cNvSpPr txBox="1"/>
          <p:nvPr/>
        </p:nvSpPr>
        <p:spPr>
          <a:xfrm>
            <a:off x="7545659" y="2401229"/>
            <a:ext cx="3601844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1600" dirty="0">
                <a:solidFill>
                  <a:srgbClr val="FFC000"/>
                </a:solidFill>
              </a:rPr>
              <a:t>Instance Type  Based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62315623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C6CF5B-064A-1C4C-A154-E0B8822F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EKS managed node group Capacity Rebalancing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29794-5698-D945-8606-B65989A8A584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34CDD4-D76F-4459-B025-0310E913C243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6F12FD8-5DEE-C24D-8BE8-14FF94AD65A5}"/>
              </a:ext>
            </a:extLst>
          </p:cNvPr>
          <p:cNvCxnSpPr>
            <a:cxnSpLocks/>
          </p:cNvCxnSpPr>
          <p:nvPr/>
        </p:nvCxnSpPr>
        <p:spPr>
          <a:xfrm>
            <a:off x="2748337" y="2650493"/>
            <a:ext cx="8592763" cy="0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FE958AF-17DF-3B45-8493-84C8BAA79F45}"/>
              </a:ext>
            </a:extLst>
          </p:cNvPr>
          <p:cNvSpPr/>
          <p:nvPr/>
        </p:nvSpPr>
        <p:spPr bwMode="auto">
          <a:xfrm>
            <a:off x="4002846" y="4940876"/>
            <a:ext cx="2992242" cy="461784"/>
          </a:xfrm>
          <a:prstGeom prst="rect">
            <a:avLst/>
          </a:prstGeom>
          <a:pattFill prst="smCheck">
            <a:fgClr>
              <a:schemeClr val="accent6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E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Instance is bootstrapped and registered to Kubernetes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D53E5-0DDE-5E4B-B4E5-BA2228FBF719}"/>
              </a:ext>
            </a:extLst>
          </p:cNvPr>
          <p:cNvSpPr/>
          <p:nvPr/>
        </p:nvSpPr>
        <p:spPr bwMode="auto">
          <a:xfrm>
            <a:off x="7005928" y="3519516"/>
            <a:ext cx="2879174" cy="460765"/>
          </a:xfrm>
          <a:prstGeom prst="rect">
            <a:avLst/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s-E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Kubernetes node drains running pods</a:t>
            </a:r>
            <a:endParaRPr lang="en-ES" sz="1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40CDB-8873-C64D-AE14-F7CFE13B39BD}"/>
              </a:ext>
            </a:extLst>
          </p:cNvPr>
          <p:cNvSpPr txBox="1"/>
          <p:nvPr/>
        </p:nvSpPr>
        <p:spPr>
          <a:xfrm>
            <a:off x="2659437" y="1869584"/>
            <a:ext cx="2649008" cy="578620"/>
          </a:xfrm>
          <a:prstGeom prst="rect">
            <a:avLst/>
          </a:prstGeom>
          <a:solidFill>
            <a:schemeClr val="accent1"/>
          </a:solidFill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GB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</a:t>
            </a:r>
            <a:r>
              <a:rPr lang="en-E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0:</a:t>
            </a:r>
            <a:r>
              <a:rPr lang="en-E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Instance gets rebalance recommendation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A88FE5-DC3F-A442-95EA-223CA8D68114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976245" y="2286078"/>
            <a:ext cx="6516" cy="2075123"/>
          </a:xfrm>
          <a:prstGeom prst="straightConnector1">
            <a:avLst/>
          </a:prstGeom>
          <a:ln w="381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EEACE6-B3F7-9C4B-874D-DA642FECF857}"/>
              </a:ext>
            </a:extLst>
          </p:cNvPr>
          <p:cNvSpPr txBox="1"/>
          <p:nvPr/>
        </p:nvSpPr>
        <p:spPr>
          <a:xfrm>
            <a:off x="2846708" y="4361201"/>
            <a:ext cx="2259073" cy="57862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E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Replacement instance is launched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D1EC29-934D-0245-B6DE-E6F87FC6B1EB}"/>
              </a:ext>
            </a:extLst>
          </p:cNvPr>
          <p:cNvCxnSpPr>
            <a:cxnSpLocks/>
          </p:cNvCxnSpPr>
          <p:nvPr/>
        </p:nvCxnSpPr>
        <p:spPr>
          <a:xfrm>
            <a:off x="3973425" y="4898250"/>
            <a:ext cx="9336" cy="1388250"/>
          </a:xfrm>
          <a:prstGeom prst="straightConnector1">
            <a:avLst/>
          </a:prstGeom>
          <a:ln w="381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FFBDB1-D05F-F441-8312-DF9235AE7F4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7001571" y="2467229"/>
            <a:ext cx="2287" cy="338549"/>
          </a:xfrm>
          <a:prstGeom prst="straightConnector1">
            <a:avLst/>
          </a:prstGeom>
          <a:ln w="381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B421D1-A519-2044-AA3C-1D4A3EF1E8D3}"/>
              </a:ext>
            </a:extLst>
          </p:cNvPr>
          <p:cNvSpPr txBox="1"/>
          <p:nvPr/>
        </p:nvSpPr>
        <p:spPr>
          <a:xfrm>
            <a:off x="5744071" y="1888609"/>
            <a:ext cx="2514999" cy="578620"/>
          </a:xfrm>
          <a:prstGeom prst="rect">
            <a:avLst/>
          </a:prstGeom>
          <a:solidFill>
            <a:schemeClr val="accent1"/>
          </a:solidFill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GB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</a:t>
            </a:r>
            <a:r>
              <a:rPr lang="en-E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1:</a:t>
            </a:r>
            <a:r>
              <a:rPr lang="en-E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Replacement Instance is </a:t>
            </a:r>
            <a:r>
              <a:rPr lang="en-ES" sz="12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Ready</a:t>
            </a:r>
            <a:r>
              <a:rPr lang="en-ES" sz="1200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E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Kubernetes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78BAF-1B7C-6D42-8AAA-85B6B7F9417D}"/>
              </a:ext>
            </a:extLst>
          </p:cNvPr>
          <p:cNvSpPr txBox="1"/>
          <p:nvPr/>
        </p:nvSpPr>
        <p:spPr>
          <a:xfrm>
            <a:off x="5595612" y="2805778"/>
            <a:ext cx="2816492" cy="57862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E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Kubernetes node is cordoned and draining starts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A19612-B358-AE45-A20F-AE607050A922}"/>
              </a:ext>
            </a:extLst>
          </p:cNvPr>
          <p:cNvCxnSpPr>
            <a:cxnSpLocks/>
          </p:cNvCxnSpPr>
          <p:nvPr/>
        </p:nvCxnSpPr>
        <p:spPr>
          <a:xfrm flipH="1">
            <a:off x="6995088" y="4037347"/>
            <a:ext cx="6194" cy="2249153"/>
          </a:xfrm>
          <a:prstGeom prst="straightConnector1">
            <a:avLst/>
          </a:prstGeom>
          <a:ln w="38100" cap="rnd">
            <a:solidFill>
              <a:schemeClr val="tx1"/>
            </a:solidFill>
            <a:prstDash val="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72D7D9-3D10-384F-BE83-A0EE2C4E542E}"/>
              </a:ext>
            </a:extLst>
          </p:cNvPr>
          <p:cNvSpPr txBox="1"/>
          <p:nvPr/>
        </p:nvSpPr>
        <p:spPr>
          <a:xfrm>
            <a:off x="8657254" y="1894125"/>
            <a:ext cx="2351048" cy="412421"/>
          </a:xfrm>
          <a:prstGeom prst="rect">
            <a:avLst/>
          </a:prstGeom>
          <a:solidFill>
            <a:schemeClr val="accent1"/>
          </a:solidFill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GB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</a:t>
            </a:r>
            <a:r>
              <a:rPr lang="en-E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2:</a:t>
            </a:r>
            <a:r>
              <a:rPr lang="en-E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Node draining completes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F58425-5600-A04F-9011-AB9C627E5716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832778" y="2306546"/>
            <a:ext cx="6219" cy="799169"/>
          </a:xfrm>
          <a:prstGeom prst="straightConnector1">
            <a:avLst/>
          </a:prstGeom>
          <a:ln w="381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53B5E0-2366-4644-9E62-49606F3C1A71}"/>
              </a:ext>
            </a:extLst>
          </p:cNvPr>
          <p:cNvSpPr txBox="1"/>
          <p:nvPr/>
        </p:nvSpPr>
        <p:spPr>
          <a:xfrm>
            <a:off x="8663448" y="2837096"/>
            <a:ext cx="2344854" cy="412421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E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Instance is terminated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F782E0-15E7-9444-85E6-FF52CA3771C9}"/>
              </a:ext>
            </a:extLst>
          </p:cNvPr>
          <p:cNvCxnSpPr>
            <a:cxnSpLocks/>
          </p:cNvCxnSpPr>
          <p:nvPr/>
        </p:nvCxnSpPr>
        <p:spPr>
          <a:xfrm flipH="1">
            <a:off x="9875812" y="4037347"/>
            <a:ext cx="9291" cy="2249153"/>
          </a:xfrm>
          <a:prstGeom prst="straightConnector1">
            <a:avLst/>
          </a:prstGeom>
          <a:ln w="38100" cap="rnd">
            <a:solidFill>
              <a:schemeClr val="tx1"/>
            </a:solidFill>
            <a:prstDash val="dash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45E1FE-82BB-004B-A015-9C3ED508A6D4}"/>
              </a:ext>
            </a:extLst>
          </p:cNvPr>
          <p:cNvCxnSpPr>
            <a:cxnSpLocks/>
          </p:cNvCxnSpPr>
          <p:nvPr/>
        </p:nvCxnSpPr>
        <p:spPr>
          <a:xfrm>
            <a:off x="937953" y="4011848"/>
            <a:ext cx="10441957" cy="9525"/>
          </a:xfrm>
          <a:prstGeom prst="line">
            <a:avLst/>
          </a:prstGeom>
          <a:ln w="38100" cap="rnd"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32CC24-22AE-5C49-8A55-1D53AEB82028}"/>
              </a:ext>
            </a:extLst>
          </p:cNvPr>
          <p:cNvCxnSpPr>
            <a:cxnSpLocks/>
          </p:cNvCxnSpPr>
          <p:nvPr/>
        </p:nvCxnSpPr>
        <p:spPr>
          <a:xfrm>
            <a:off x="1144576" y="2650031"/>
            <a:ext cx="1682750" cy="0"/>
          </a:xfrm>
          <a:prstGeom prst="line">
            <a:avLst/>
          </a:prstGeom>
          <a:ln w="57150" cap="rnd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E6DB6D-CE0C-D24D-9930-73B66721D8F5}"/>
              </a:ext>
            </a:extLst>
          </p:cNvPr>
          <p:cNvSpPr txBox="1"/>
          <p:nvPr/>
        </p:nvSpPr>
        <p:spPr>
          <a:xfrm>
            <a:off x="831140" y="3468378"/>
            <a:ext cx="2259484" cy="55092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E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EC2 Spot Instance at elevated risk of interruption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7A5893-A6E3-9844-8635-3C0CD46DF138}"/>
              </a:ext>
            </a:extLst>
          </p:cNvPr>
          <p:cNvSpPr txBox="1"/>
          <p:nvPr/>
        </p:nvSpPr>
        <p:spPr>
          <a:xfrm>
            <a:off x="751259" y="4828455"/>
            <a:ext cx="2210554" cy="55092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500"/>
              </a:spcAft>
            </a:pPr>
            <a:r>
              <a:rPr lang="en-E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Replacement EC2 Spot Instance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6A28AB-C215-B646-91B9-D6043C38034A}"/>
              </a:ext>
            </a:extLst>
          </p:cNvPr>
          <p:cNvCxnSpPr>
            <a:cxnSpLocks/>
          </p:cNvCxnSpPr>
          <p:nvPr/>
        </p:nvCxnSpPr>
        <p:spPr>
          <a:xfrm flipV="1">
            <a:off x="3973425" y="5494831"/>
            <a:ext cx="7418475" cy="29207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296B91-F3C6-1C43-9D33-3C5B80B8B53C}"/>
              </a:ext>
            </a:extLst>
          </p:cNvPr>
          <p:cNvCxnSpPr>
            <a:cxnSpLocks/>
          </p:cNvCxnSpPr>
          <p:nvPr/>
        </p:nvCxnSpPr>
        <p:spPr>
          <a:xfrm>
            <a:off x="1138226" y="5494831"/>
            <a:ext cx="3210311" cy="29207"/>
          </a:xfrm>
          <a:prstGeom prst="line">
            <a:avLst/>
          </a:prstGeom>
          <a:ln w="57150" cap="rnd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3A3CDB87-F382-934C-9D94-F03E77AE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489" y="2846032"/>
            <a:ext cx="621884" cy="6218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3FA9A9-990C-5D44-9656-A9C83DA43D2C}"/>
              </a:ext>
            </a:extLst>
          </p:cNvPr>
          <p:cNvSpPr txBox="1"/>
          <p:nvPr/>
        </p:nvSpPr>
        <p:spPr>
          <a:xfrm>
            <a:off x="450657" y="2421164"/>
            <a:ext cx="847592" cy="45397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E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F9C6C4-873B-0F44-9944-01CAF7FD760F}"/>
              </a:ext>
            </a:extLst>
          </p:cNvPr>
          <p:cNvSpPr txBox="1"/>
          <p:nvPr/>
        </p:nvSpPr>
        <p:spPr>
          <a:xfrm>
            <a:off x="450657" y="5442706"/>
            <a:ext cx="847592" cy="45397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E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BB5D08A-CA2F-224F-B4B8-C15C7DD9B0A0}"/>
              </a:ext>
            </a:extLst>
          </p:cNvPr>
          <p:cNvSpPr/>
          <p:nvPr/>
        </p:nvSpPr>
        <p:spPr bwMode="auto">
          <a:xfrm>
            <a:off x="4002846" y="5589701"/>
            <a:ext cx="5872966" cy="571897"/>
          </a:xfrm>
          <a:prstGeom prst="rightArrow">
            <a:avLst/>
          </a:prstGeom>
          <a:pattFill prst="smCheck">
            <a:fgClr>
              <a:srgbClr val="3EC24E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ES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Capacity Rebalancing activity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BB9AFE-1833-214B-B35F-BE0E1940B4A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003858" y="3384398"/>
            <a:ext cx="0" cy="591239"/>
          </a:xfrm>
          <a:prstGeom prst="line">
            <a:avLst/>
          </a:prstGeom>
          <a:ln w="38100" cap="rnd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35701E-CB6D-7E41-82F4-BC1C9758EE05}"/>
              </a:ext>
            </a:extLst>
          </p:cNvPr>
          <p:cNvCxnSpPr>
            <a:cxnSpLocks/>
          </p:cNvCxnSpPr>
          <p:nvPr/>
        </p:nvCxnSpPr>
        <p:spPr>
          <a:xfrm>
            <a:off x="9877408" y="3263889"/>
            <a:ext cx="6194" cy="711748"/>
          </a:xfrm>
          <a:prstGeom prst="line">
            <a:avLst/>
          </a:prstGeom>
          <a:ln w="38100" cap="rnd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>
            <a:extLst>
              <a:ext uri="{FF2B5EF4-FFF2-40B4-BE49-F238E27FC236}">
                <a16:creationId xmlns:a16="http://schemas.microsoft.com/office/drawing/2014/main" id="{B49C1B73-9D0E-544A-82BC-C4980F33B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5594" y="4198680"/>
            <a:ext cx="621884" cy="6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720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7AE07-36EB-437C-A8C7-88F502C1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5638"/>
            <a:ext cx="7823200" cy="2086725"/>
          </a:xfrm>
        </p:spPr>
        <p:txBody>
          <a:bodyPr/>
          <a:lstStyle/>
          <a:p>
            <a:r>
              <a:rPr lang="en-US" dirty="0"/>
              <a:t>Scaling Application and Infrastructure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F8E5A-6D77-934B-8DB5-57B07AAB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7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6F90A-562A-E748-A4D8-37E5BFE69D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678E6D-699D-1242-830F-37185E0A0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 Scaling the Application &amp; Cluster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D0E308DC-400B-AA45-8888-FB3BB4B00596}"/>
              </a:ext>
            </a:extLst>
          </p:cNvPr>
          <p:cNvSpPr txBox="1">
            <a:spLocks/>
          </p:cNvSpPr>
          <p:nvPr/>
        </p:nvSpPr>
        <p:spPr>
          <a:xfrm>
            <a:off x="856990" y="1436914"/>
            <a:ext cx="10918673" cy="4659087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Amazon Ember Regular" charset="0"/>
                <a:ea typeface="Amazon Ember Regular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1" indent="-228591" defTabSz="609576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dirty="0">
                <a:solidFill>
                  <a:srgbClr val="FFFFFF"/>
                </a:solidFill>
                <a:latin typeface="Amazon Ember Light"/>
              </a:rPr>
              <a:t>HPA (horizontal pod </a:t>
            </a:r>
            <a:r>
              <a:rPr lang="en-US" dirty="0" err="1">
                <a:solidFill>
                  <a:srgbClr val="FFFFFF"/>
                </a:solidFill>
                <a:latin typeface="Amazon Ember Light"/>
              </a:rPr>
              <a:t>autoscaler</a:t>
            </a:r>
            <a:r>
              <a:rPr lang="en-US" dirty="0">
                <a:solidFill>
                  <a:srgbClr val="FFFFFF"/>
                </a:solidFill>
                <a:latin typeface="Amazon Ember Light"/>
              </a:rPr>
              <a:t>) </a:t>
            </a:r>
          </a:p>
          <a:p>
            <a:pPr marL="1219151" lvl="1" indent="-228591" defTabSz="609576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133" dirty="0">
                <a:solidFill>
                  <a:srgbClr val="FFFFFF"/>
                </a:solidFill>
                <a:latin typeface="Amazon Ember Light"/>
              </a:rPr>
              <a:t> </a:t>
            </a:r>
            <a:r>
              <a:rPr lang="en-US" sz="2133" dirty="0" err="1">
                <a:solidFill>
                  <a:schemeClr val="tx1"/>
                </a:solidFill>
                <a:latin typeface="Amazon Ember Light"/>
              </a:rPr>
              <a:t>Autoscales</a:t>
            </a:r>
            <a:r>
              <a:rPr lang="en-US" sz="2133" dirty="0">
                <a:solidFill>
                  <a:schemeClr val="tx1"/>
                </a:solidFill>
                <a:latin typeface="Amazon Ember Light"/>
              </a:rPr>
              <a:t> the </a:t>
            </a:r>
            <a:r>
              <a:rPr lang="en-US" sz="2133" dirty="0">
                <a:solidFill>
                  <a:srgbClr val="ED912D"/>
                </a:solidFill>
                <a:latin typeface="Amazon Ember Light"/>
              </a:rPr>
              <a:t>number of pods </a:t>
            </a:r>
            <a:r>
              <a:rPr lang="en-US" sz="2133" dirty="0">
                <a:solidFill>
                  <a:schemeClr val="tx1"/>
                </a:solidFill>
                <a:latin typeface="Amazon Ember Light"/>
              </a:rPr>
              <a:t>in a Deployment/</a:t>
            </a:r>
            <a:r>
              <a:rPr lang="en-US" sz="2133" dirty="0" err="1">
                <a:solidFill>
                  <a:schemeClr val="tx1"/>
                </a:solidFill>
                <a:latin typeface="Amazon Ember Light"/>
              </a:rPr>
              <a:t>ReplicaSet</a:t>
            </a:r>
            <a:endParaRPr lang="en-US" sz="2133" dirty="0">
              <a:solidFill>
                <a:schemeClr val="tx1"/>
              </a:solidFill>
              <a:latin typeface="Amazon Ember Light"/>
            </a:endParaRPr>
          </a:p>
          <a:p>
            <a:pPr marL="228591" indent="-228591" defTabSz="609576">
              <a:lnSpc>
                <a:spcPct val="150000"/>
              </a:lnSpc>
              <a:buFont typeface="Arial" charset="0"/>
              <a:buChar char="•"/>
              <a:defRPr/>
            </a:pPr>
            <a:endParaRPr lang="en-US" dirty="0">
              <a:solidFill>
                <a:srgbClr val="FFFFFF"/>
              </a:solidFill>
              <a:latin typeface="Amazon Ember Light"/>
            </a:endParaRPr>
          </a:p>
          <a:p>
            <a:pPr marL="228591" indent="-228591" defTabSz="609576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dirty="0">
                <a:solidFill>
                  <a:srgbClr val="FFFFFF"/>
                </a:solidFill>
                <a:latin typeface="Amazon Ember Light"/>
              </a:rPr>
              <a:t>CA (cluster-</a:t>
            </a:r>
            <a:r>
              <a:rPr lang="en-US" dirty="0" err="1">
                <a:solidFill>
                  <a:srgbClr val="FFFFFF"/>
                </a:solidFill>
                <a:latin typeface="Amazon Ember Light"/>
              </a:rPr>
              <a:t>autoscaler</a:t>
            </a:r>
            <a:r>
              <a:rPr lang="en-US" dirty="0">
                <a:solidFill>
                  <a:srgbClr val="FFFFFF"/>
                </a:solidFill>
                <a:latin typeface="Amazon Ember Light"/>
              </a:rPr>
              <a:t>)</a:t>
            </a:r>
          </a:p>
          <a:p>
            <a:pPr marL="1219151" lvl="1" indent="-228591" defTabSz="609576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133" dirty="0">
                <a:solidFill>
                  <a:srgbClr val="FFFFFF"/>
                </a:solidFill>
                <a:latin typeface="Amazon Ember Light"/>
              </a:rPr>
              <a:t> </a:t>
            </a:r>
            <a:r>
              <a:rPr lang="en-US" sz="2133" dirty="0" err="1">
                <a:solidFill>
                  <a:schemeClr val="tx1"/>
                </a:solidFill>
                <a:latin typeface="Amazon Ember Light"/>
              </a:rPr>
              <a:t>Autoscales</a:t>
            </a:r>
            <a:r>
              <a:rPr lang="en-US" sz="2133" dirty="0">
                <a:solidFill>
                  <a:schemeClr val="tx1"/>
                </a:solidFill>
                <a:latin typeface="Amazon Ember Light"/>
              </a:rPr>
              <a:t> the </a:t>
            </a:r>
            <a:r>
              <a:rPr lang="en-US" sz="2133" dirty="0">
                <a:solidFill>
                  <a:srgbClr val="ED912D"/>
                </a:solidFill>
                <a:latin typeface="Amazon Ember Light"/>
              </a:rPr>
              <a:t>number of worker nodes </a:t>
            </a:r>
            <a:r>
              <a:rPr lang="en-US" sz="2133" dirty="0">
                <a:solidFill>
                  <a:schemeClr val="tx1"/>
                </a:solidFill>
                <a:latin typeface="Amazon Ember Light"/>
              </a:rPr>
              <a:t>in the cluster when</a:t>
            </a:r>
            <a:r>
              <a:rPr lang="en-US" sz="2133" dirty="0">
                <a:solidFill>
                  <a:srgbClr val="FFFFFF"/>
                </a:solidFill>
                <a:latin typeface="Amazon Ember Light"/>
              </a:rPr>
              <a:t>:</a:t>
            </a:r>
          </a:p>
          <a:p>
            <a:pPr marL="1752530" lvl="2" indent="-228591" defTabSz="609576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solidFill>
                  <a:srgbClr val="FFFFFF"/>
                </a:solidFill>
                <a:latin typeface="Amazon Ember Light"/>
              </a:rPr>
              <a:t>Pods cannot be scheduled due to lack of resources (Pending state) </a:t>
            </a:r>
          </a:p>
          <a:p>
            <a:pPr marL="1752530" lvl="2" indent="-228591" defTabSz="609576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 dirty="0">
                <a:solidFill>
                  <a:srgbClr val="FFFFFF"/>
                </a:solidFill>
                <a:latin typeface="Amazon Ember Light"/>
              </a:rPr>
              <a:t>Nodes are underutilized and important pods can be rescheduled elsewhere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B32553-D458-E041-8029-344A5BC6C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24" y="2763737"/>
            <a:ext cx="9916160" cy="35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F868952E-7AAC-ED49-8461-3F600FAE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HPA introduction</a:t>
            </a:r>
          </a:p>
        </p:txBody>
      </p:sp>
      <p:sp>
        <p:nvSpPr>
          <p:cNvPr id="102" name="Slide Number Placeholder 3">
            <a:extLst>
              <a:ext uri="{FF2B5EF4-FFF2-40B4-BE49-F238E27FC236}">
                <a16:creationId xmlns:a16="http://schemas.microsoft.com/office/drawing/2014/main" id="{D79FA736-7B2C-D144-B564-6F3989233AA5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34CDD4-D76F-4459-B025-0310E913C2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3" name="object 6">
            <a:extLst>
              <a:ext uri="{FF2B5EF4-FFF2-40B4-BE49-F238E27FC236}">
                <a16:creationId xmlns:a16="http://schemas.microsoft.com/office/drawing/2014/main" id="{63B89C5A-5F3D-8B4B-9915-C674C3C8CA88}"/>
              </a:ext>
            </a:extLst>
          </p:cNvPr>
          <p:cNvSpPr/>
          <p:nvPr/>
        </p:nvSpPr>
        <p:spPr>
          <a:xfrm>
            <a:off x="10310678" y="2174064"/>
            <a:ext cx="365653" cy="317500"/>
          </a:xfrm>
          <a:custGeom>
            <a:avLst/>
            <a:gdLst/>
            <a:ahLst/>
            <a:cxnLst/>
            <a:rect l="l" t="t" r="r" b="b"/>
            <a:pathLst>
              <a:path w="438784" h="381000">
                <a:moveTo>
                  <a:pt x="0" y="380999"/>
                </a:moveTo>
                <a:lnTo>
                  <a:pt x="438299" y="380999"/>
                </a:lnTo>
                <a:lnTo>
                  <a:pt x="4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4" name="object 7">
            <a:extLst>
              <a:ext uri="{FF2B5EF4-FFF2-40B4-BE49-F238E27FC236}">
                <a16:creationId xmlns:a16="http://schemas.microsoft.com/office/drawing/2014/main" id="{D26CBE00-D685-F549-B8B5-BB50016FE009}"/>
              </a:ext>
            </a:extLst>
          </p:cNvPr>
          <p:cNvSpPr/>
          <p:nvPr/>
        </p:nvSpPr>
        <p:spPr>
          <a:xfrm>
            <a:off x="8659678" y="2174064"/>
            <a:ext cx="2016654" cy="317500"/>
          </a:xfrm>
          <a:custGeom>
            <a:avLst/>
            <a:gdLst/>
            <a:ahLst/>
            <a:cxnLst/>
            <a:rect l="l" t="t" r="r" b="b"/>
            <a:pathLst>
              <a:path w="2419984" h="381000">
                <a:moveTo>
                  <a:pt x="0" y="0"/>
                </a:moveTo>
                <a:lnTo>
                  <a:pt x="2419499" y="0"/>
                </a:lnTo>
                <a:lnTo>
                  <a:pt x="24194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5" name="object 8">
            <a:extLst>
              <a:ext uri="{FF2B5EF4-FFF2-40B4-BE49-F238E27FC236}">
                <a16:creationId xmlns:a16="http://schemas.microsoft.com/office/drawing/2014/main" id="{BF6D93A7-576E-ED4E-B5ED-A7F47B42DCD1}"/>
              </a:ext>
            </a:extLst>
          </p:cNvPr>
          <p:cNvSpPr/>
          <p:nvPr/>
        </p:nvSpPr>
        <p:spPr>
          <a:xfrm>
            <a:off x="8659678" y="2174064"/>
            <a:ext cx="1651000" cy="317500"/>
          </a:xfrm>
          <a:custGeom>
            <a:avLst/>
            <a:gdLst/>
            <a:ahLst/>
            <a:cxnLst/>
            <a:rect l="l" t="t" r="r" b="b"/>
            <a:pathLst>
              <a:path w="1981200" h="381000">
                <a:moveTo>
                  <a:pt x="0" y="0"/>
                </a:moveTo>
                <a:lnTo>
                  <a:pt x="1981199" y="0"/>
                </a:lnTo>
                <a:lnTo>
                  <a:pt x="19811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6" name="object 9">
            <a:extLst>
              <a:ext uri="{FF2B5EF4-FFF2-40B4-BE49-F238E27FC236}">
                <a16:creationId xmlns:a16="http://schemas.microsoft.com/office/drawing/2014/main" id="{F09F1464-3AA8-3948-B6D3-906454F6013E}"/>
              </a:ext>
            </a:extLst>
          </p:cNvPr>
          <p:cNvSpPr/>
          <p:nvPr/>
        </p:nvSpPr>
        <p:spPr>
          <a:xfrm>
            <a:off x="8659678" y="2174064"/>
            <a:ext cx="1651000" cy="317500"/>
          </a:xfrm>
          <a:custGeom>
            <a:avLst/>
            <a:gdLst/>
            <a:ahLst/>
            <a:cxnLst/>
            <a:rect l="l" t="t" r="r" b="b"/>
            <a:pathLst>
              <a:path w="1981200" h="381000">
                <a:moveTo>
                  <a:pt x="0" y="0"/>
                </a:moveTo>
                <a:lnTo>
                  <a:pt x="1981199" y="0"/>
                </a:lnTo>
                <a:lnTo>
                  <a:pt x="19811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7" name="object 10">
            <a:extLst>
              <a:ext uri="{FF2B5EF4-FFF2-40B4-BE49-F238E27FC236}">
                <a16:creationId xmlns:a16="http://schemas.microsoft.com/office/drawing/2014/main" id="{B360233C-BB46-E040-A231-EFC2D5156B57}"/>
              </a:ext>
            </a:extLst>
          </p:cNvPr>
          <p:cNvSpPr txBox="1"/>
          <p:nvPr/>
        </p:nvSpPr>
        <p:spPr>
          <a:xfrm>
            <a:off x="8659678" y="2161149"/>
            <a:ext cx="1651000" cy="341440"/>
          </a:xfrm>
          <a:prstGeom prst="rect">
            <a:avLst/>
          </a:prstGeom>
          <a:solidFill>
            <a:srgbClr val="FFE499"/>
          </a:solidFill>
          <a:ln w="9524">
            <a:solidFill>
              <a:srgbClr val="595959"/>
            </a:solidFill>
          </a:ln>
        </p:spPr>
        <p:txBody>
          <a:bodyPr vert="horz" wrap="square" lIns="0" tIns="33338" rIns="0" bIns="0" rtlCol="0">
            <a:spAutoFit/>
          </a:bodyPr>
          <a:lstStyle/>
          <a:p>
            <a:pPr marL="795835">
              <a:spcBef>
                <a:spcPts val="262"/>
              </a:spcBef>
            </a:pPr>
            <a:r>
              <a:rPr sz="2000" spc="-4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85%</a:t>
            </a:r>
            <a:endParaRPr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8" name="object 11">
            <a:extLst>
              <a:ext uri="{FF2B5EF4-FFF2-40B4-BE49-F238E27FC236}">
                <a16:creationId xmlns:a16="http://schemas.microsoft.com/office/drawing/2014/main" id="{D09049E0-570D-114B-BBF1-A5FA0965125B}"/>
              </a:ext>
            </a:extLst>
          </p:cNvPr>
          <p:cNvSpPr/>
          <p:nvPr/>
        </p:nvSpPr>
        <p:spPr>
          <a:xfrm>
            <a:off x="10453427" y="2867522"/>
            <a:ext cx="222779" cy="317500"/>
          </a:xfrm>
          <a:custGeom>
            <a:avLst/>
            <a:gdLst/>
            <a:ahLst/>
            <a:cxnLst/>
            <a:rect l="l" t="t" r="r" b="b"/>
            <a:pathLst>
              <a:path w="267334" h="381000">
                <a:moveTo>
                  <a:pt x="0" y="380999"/>
                </a:moveTo>
                <a:lnTo>
                  <a:pt x="266999" y="380999"/>
                </a:lnTo>
                <a:lnTo>
                  <a:pt x="2669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9" name="object 12">
            <a:extLst>
              <a:ext uri="{FF2B5EF4-FFF2-40B4-BE49-F238E27FC236}">
                <a16:creationId xmlns:a16="http://schemas.microsoft.com/office/drawing/2014/main" id="{662CE34C-9718-624D-89ED-A6B60B59C8B1}"/>
              </a:ext>
            </a:extLst>
          </p:cNvPr>
          <p:cNvSpPr/>
          <p:nvPr/>
        </p:nvSpPr>
        <p:spPr>
          <a:xfrm>
            <a:off x="8659678" y="2867522"/>
            <a:ext cx="2016654" cy="317500"/>
          </a:xfrm>
          <a:custGeom>
            <a:avLst/>
            <a:gdLst/>
            <a:ahLst/>
            <a:cxnLst/>
            <a:rect l="l" t="t" r="r" b="b"/>
            <a:pathLst>
              <a:path w="2419984" h="381000">
                <a:moveTo>
                  <a:pt x="0" y="0"/>
                </a:moveTo>
                <a:lnTo>
                  <a:pt x="2419499" y="0"/>
                </a:lnTo>
                <a:lnTo>
                  <a:pt x="24194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0" name="object 13">
            <a:extLst>
              <a:ext uri="{FF2B5EF4-FFF2-40B4-BE49-F238E27FC236}">
                <a16:creationId xmlns:a16="http://schemas.microsoft.com/office/drawing/2014/main" id="{4551A9F7-22FD-8B45-B072-D1D58A29054A}"/>
              </a:ext>
            </a:extLst>
          </p:cNvPr>
          <p:cNvSpPr/>
          <p:nvPr/>
        </p:nvSpPr>
        <p:spPr>
          <a:xfrm>
            <a:off x="8659678" y="2867522"/>
            <a:ext cx="1793875" cy="317500"/>
          </a:xfrm>
          <a:custGeom>
            <a:avLst/>
            <a:gdLst/>
            <a:ahLst/>
            <a:cxnLst/>
            <a:rect l="l" t="t" r="r" b="b"/>
            <a:pathLst>
              <a:path w="2152650" h="381000">
                <a:moveTo>
                  <a:pt x="0" y="0"/>
                </a:moveTo>
                <a:lnTo>
                  <a:pt x="2152499" y="0"/>
                </a:lnTo>
                <a:lnTo>
                  <a:pt x="21524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1" name="object 14">
            <a:extLst>
              <a:ext uri="{FF2B5EF4-FFF2-40B4-BE49-F238E27FC236}">
                <a16:creationId xmlns:a16="http://schemas.microsoft.com/office/drawing/2014/main" id="{0956B6A2-03B9-7749-8B75-EDEE3408C614}"/>
              </a:ext>
            </a:extLst>
          </p:cNvPr>
          <p:cNvSpPr/>
          <p:nvPr/>
        </p:nvSpPr>
        <p:spPr>
          <a:xfrm>
            <a:off x="8659678" y="2867522"/>
            <a:ext cx="1793875" cy="317500"/>
          </a:xfrm>
          <a:custGeom>
            <a:avLst/>
            <a:gdLst/>
            <a:ahLst/>
            <a:cxnLst/>
            <a:rect l="l" t="t" r="r" b="b"/>
            <a:pathLst>
              <a:path w="2152650" h="381000">
                <a:moveTo>
                  <a:pt x="0" y="0"/>
                </a:moveTo>
                <a:lnTo>
                  <a:pt x="2152499" y="0"/>
                </a:lnTo>
                <a:lnTo>
                  <a:pt x="21524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2" name="object 15">
            <a:extLst>
              <a:ext uri="{FF2B5EF4-FFF2-40B4-BE49-F238E27FC236}">
                <a16:creationId xmlns:a16="http://schemas.microsoft.com/office/drawing/2014/main" id="{13F00EE7-F852-EB41-B97C-B8F43AF77502}"/>
              </a:ext>
            </a:extLst>
          </p:cNvPr>
          <p:cNvSpPr txBox="1"/>
          <p:nvPr/>
        </p:nvSpPr>
        <p:spPr>
          <a:xfrm>
            <a:off x="8659678" y="2854607"/>
            <a:ext cx="1793875" cy="341440"/>
          </a:xfrm>
          <a:prstGeom prst="rect">
            <a:avLst/>
          </a:prstGeom>
          <a:solidFill>
            <a:srgbClr val="FFE499"/>
          </a:solidFill>
          <a:ln w="9524">
            <a:solidFill>
              <a:srgbClr val="595959"/>
            </a:solidFill>
          </a:ln>
        </p:spPr>
        <p:txBody>
          <a:bodyPr vert="horz" wrap="square" lIns="0" tIns="33338" rIns="0" bIns="0" rtlCol="0">
            <a:spAutoFit/>
          </a:bodyPr>
          <a:lstStyle/>
          <a:p>
            <a:pPr marL="795835">
              <a:spcBef>
                <a:spcPts val="262"/>
              </a:spcBef>
            </a:pPr>
            <a:r>
              <a:rPr sz="2000" spc="-4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90%</a:t>
            </a:r>
            <a:endParaRPr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3" name="object 16">
            <a:extLst>
              <a:ext uri="{FF2B5EF4-FFF2-40B4-BE49-F238E27FC236}">
                <a16:creationId xmlns:a16="http://schemas.microsoft.com/office/drawing/2014/main" id="{5352C39D-0E20-C14C-BCEF-AE6E240D4570}"/>
              </a:ext>
            </a:extLst>
          </p:cNvPr>
          <p:cNvSpPr/>
          <p:nvPr/>
        </p:nvSpPr>
        <p:spPr>
          <a:xfrm>
            <a:off x="10516927" y="3560980"/>
            <a:ext cx="159279" cy="317500"/>
          </a:xfrm>
          <a:custGeom>
            <a:avLst/>
            <a:gdLst/>
            <a:ahLst/>
            <a:cxnLst/>
            <a:rect l="l" t="t" r="r" b="b"/>
            <a:pathLst>
              <a:path w="191134" h="381000">
                <a:moveTo>
                  <a:pt x="0" y="380999"/>
                </a:moveTo>
                <a:lnTo>
                  <a:pt x="190799" y="380999"/>
                </a:lnTo>
                <a:lnTo>
                  <a:pt x="1907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4" name="object 17">
            <a:extLst>
              <a:ext uri="{FF2B5EF4-FFF2-40B4-BE49-F238E27FC236}">
                <a16:creationId xmlns:a16="http://schemas.microsoft.com/office/drawing/2014/main" id="{A2EBC800-3552-AC40-961E-0FB2B6EB9054}"/>
              </a:ext>
            </a:extLst>
          </p:cNvPr>
          <p:cNvSpPr/>
          <p:nvPr/>
        </p:nvSpPr>
        <p:spPr>
          <a:xfrm>
            <a:off x="8659678" y="3560980"/>
            <a:ext cx="2016654" cy="317500"/>
          </a:xfrm>
          <a:custGeom>
            <a:avLst/>
            <a:gdLst/>
            <a:ahLst/>
            <a:cxnLst/>
            <a:rect l="l" t="t" r="r" b="b"/>
            <a:pathLst>
              <a:path w="2419984" h="381000">
                <a:moveTo>
                  <a:pt x="0" y="0"/>
                </a:moveTo>
                <a:lnTo>
                  <a:pt x="2419499" y="0"/>
                </a:lnTo>
                <a:lnTo>
                  <a:pt x="24194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5" name="object 18">
            <a:extLst>
              <a:ext uri="{FF2B5EF4-FFF2-40B4-BE49-F238E27FC236}">
                <a16:creationId xmlns:a16="http://schemas.microsoft.com/office/drawing/2014/main" id="{71FC2769-615D-004D-A231-F1A55451C01A}"/>
              </a:ext>
            </a:extLst>
          </p:cNvPr>
          <p:cNvSpPr/>
          <p:nvPr/>
        </p:nvSpPr>
        <p:spPr>
          <a:xfrm>
            <a:off x="8659678" y="3560980"/>
            <a:ext cx="1857375" cy="317500"/>
          </a:xfrm>
          <a:custGeom>
            <a:avLst/>
            <a:gdLst/>
            <a:ahLst/>
            <a:cxnLst/>
            <a:rect l="l" t="t" r="r" b="b"/>
            <a:pathLst>
              <a:path w="2228850" h="381000">
                <a:moveTo>
                  <a:pt x="0" y="0"/>
                </a:moveTo>
                <a:lnTo>
                  <a:pt x="2228699" y="0"/>
                </a:lnTo>
                <a:lnTo>
                  <a:pt x="22286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6" name="object 19">
            <a:extLst>
              <a:ext uri="{FF2B5EF4-FFF2-40B4-BE49-F238E27FC236}">
                <a16:creationId xmlns:a16="http://schemas.microsoft.com/office/drawing/2014/main" id="{26C552FA-E830-CA40-9AE6-65DECFD23B6A}"/>
              </a:ext>
            </a:extLst>
          </p:cNvPr>
          <p:cNvSpPr/>
          <p:nvPr/>
        </p:nvSpPr>
        <p:spPr>
          <a:xfrm>
            <a:off x="8659678" y="3560980"/>
            <a:ext cx="1857375" cy="317500"/>
          </a:xfrm>
          <a:custGeom>
            <a:avLst/>
            <a:gdLst/>
            <a:ahLst/>
            <a:cxnLst/>
            <a:rect l="l" t="t" r="r" b="b"/>
            <a:pathLst>
              <a:path w="2228850" h="381000">
                <a:moveTo>
                  <a:pt x="0" y="0"/>
                </a:moveTo>
                <a:lnTo>
                  <a:pt x="2228699" y="0"/>
                </a:lnTo>
                <a:lnTo>
                  <a:pt x="22286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7" name="object 20">
            <a:extLst>
              <a:ext uri="{FF2B5EF4-FFF2-40B4-BE49-F238E27FC236}">
                <a16:creationId xmlns:a16="http://schemas.microsoft.com/office/drawing/2014/main" id="{9AD9DB5C-43AA-4E48-B0BC-905039045CC5}"/>
              </a:ext>
            </a:extLst>
          </p:cNvPr>
          <p:cNvSpPr txBox="1"/>
          <p:nvPr/>
        </p:nvSpPr>
        <p:spPr>
          <a:xfrm>
            <a:off x="8659678" y="3548065"/>
            <a:ext cx="1857375" cy="341440"/>
          </a:xfrm>
          <a:prstGeom prst="rect">
            <a:avLst/>
          </a:prstGeom>
          <a:solidFill>
            <a:srgbClr val="FFE499"/>
          </a:solidFill>
          <a:ln w="9524">
            <a:solidFill>
              <a:srgbClr val="595959"/>
            </a:solidFill>
          </a:ln>
        </p:spPr>
        <p:txBody>
          <a:bodyPr vert="horz" wrap="square" lIns="0" tIns="33338" rIns="0" bIns="0" rtlCol="0">
            <a:spAutoFit/>
          </a:bodyPr>
          <a:lstStyle/>
          <a:p>
            <a:pPr marL="158744" algn="ctr">
              <a:spcBef>
                <a:spcPts val="262"/>
              </a:spcBef>
            </a:pPr>
            <a:r>
              <a:rPr sz="2000" spc="-4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93%</a:t>
            </a:r>
            <a:endParaRPr sz="20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8" name="object 21">
            <a:extLst>
              <a:ext uri="{FF2B5EF4-FFF2-40B4-BE49-F238E27FC236}">
                <a16:creationId xmlns:a16="http://schemas.microsoft.com/office/drawing/2014/main" id="{D5B43705-6990-A346-B171-68B6E9A093F5}"/>
              </a:ext>
            </a:extLst>
          </p:cNvPr>
          <p:cNvSpPr/>
          <p:nvPr/>
        </p:nvSpPr>
        <p:spPr>
          <a:xfrm>
            <a:off x="10310678" y="4243533"/>
            <a:ext cx="365653" cy="317500"/>
          </a:xfrm>
          <a:custGeom>
            <a:avLst/>
            <a:gdLst/>
            <a:ahLst/>
            <a:cxnLst/>
            <a:rect l="l" t="t" r="r" b="b"/>
            <a:pathLst>
              <a:path w="438784" h="381000">
                <a:moveTo>
                  <a:pt x="0" y="380999"/>
                </a:moveTo>
                <a:lnTo>
                  <a:pt x="438299" y="380999"/>
                </a:lnTo>
                <a:lnTo>
                  <a:pt x="4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9" name="object 22">
            <a:extLst>
              <a:ext uri="{FF2B5EF4-FFF2-40B4-BE49-F238E27FC236}">
                <a16:creationId xmlns:a16="http://schemas.microsoft.com/office/drawing/2014/main" id="{B1763706-4718-8347-9C7D-09940D9C3E85}"/>
              </a:ext>
            </a:extLst>
          </p:cNvPr>
          <p:cNvSpPr/>
          <p:nvPr/>
        </p:nvSpPr>
        <p:spPr>
          <a:xfrm>
            <a:off x="8659678" y="4243533"/>
            <a:ext cx="2016654" cy="317500"/>
          </a:xfrm>
          <a:custGeom>
            <a:avLst/>
            <a:gdLst/>
            <a:ahLst/>
            <a:cxnLst/>
            <a:rect l="l" t="t" r="r" b="b"/>
            <a:pathLst>
              <a:path w="2419984" h="381000">
                <a:moveTo>
                  <a:pt x="0" y="0"/>
                </a:moveTo>
                <a:lnTo>
                  <a:pt x="2419499" y="0"/>
                </a:lnTo>
                <a:lnTo>
                  <a:pt x="24194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0" name="object 23">
            <a:extLst>
              <a:ext uri="{FF2B5EF4-FFF2-40B4-BE49-F238E27FC236}">
                <a16:creationId xmlns:a16="http://schemas.microsoft.com/office/drawing/2014/main" id="{9CF63D98-271D-5840-AB8F-C39BD23EC5E2}"/>
              </a:ext>
            </a:extLst>
          </p:cNvPr>
          <p:cNvSpPr/>
          <p:nvPr/>
        </p:nvSpPr>
        <p:spPr>
          <a:xfrm>
            <a:off x="8659678" y="4243543"/>
            <a:ext cx="1651000" cy="317500"/>
          </a:xfrm>
          <a:custGeom>
            <a:avLst/>
            <a:gdLst/>
            <a:ahLst/>
            <a:cxnLst/>
            <a:rect l="l" t="t" r="r" b="b"/>
            <a:pathLst>
              <a:path w="1981200" h="381000">
                <a:moveTo>
                  <a:pt x="0" y="0"/>
                </a:moveTo>
                <a:lnTo>
                  <a:pt x="1981199" y="0"/>
                </a:lnTo>
                <a:lnTo>
                  <a:pt x="19811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1" name="object 24">
            <a:extLst>
              <a:ext uri="{FF2B5EF4-FFF2-40B4-BE49-F238E27FC236}">
                <a16:creationId xmlns:a16="http://schemas.microsoft.com/office/drawing/2014/main" id="{07C8B4DA-820A-B440-9593-D033CCBFB1FE}"/>
              </a:ext>
            </a:extLst>
          </p:cNvPr>
          <p:cNvSpPr/>
          <p:nvPr/>
        </p:nvSpPr>
        <p:spPr>
          <a:xfrm>
            <a:off x="8659678" y="4243543"/>
            <a:ext cx="1651000" cy="317500"/>
          </a:xfrm>
          <a:custGeom>
            <a:avLst/>
            <a:gdLst/>
            <a:ahLst/>
            <a:cxnLst/>
            <a:rect l="l" t="t" r="r" b="b"/>
            <a:pathLst>
              <a:path w="1981200" h="381000">
                <a:moveTo>
                  <a:pt x="0" y="0"/>
                </a:moveTo>
                <a:lnTo>
                  <a:pt x="1981199" y="0"/>
                </a:lnTo>
                <a:lnTo>
                  <a:pt x="19811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2" name="object 25">
            <a:extLst>
              <a:ext uri="{FF2B5EF4-FFF2-40B4-BE49-F238E27FC236}">
                <a16:creationId xmlns:a16="http://schemas.microsoft.com/office/drawing/2014/main" id="{82FCD88B-AC4B-7A48-9A4B-11A867476235}"/>
              </a:ext>
            </a:extLst>
          </p:cNvPr>
          <p:cNvSpPr txBox="1"/>
          <p:nvPr/>
        </p:nvSpPr>
        <p:spPr>
          <a:xfrm>
            <a:off x="8659678" y="4230623"/>
            <a:ext cx="1651000" cy="341440"/>
          </a:xfrm>
          <a:prstGeom prst="rect">
            <a:avLst/>
          </a:prstGeom>
          <a:solidFill>
            <a:srgbClr val="FFE499"/>
          </a:solidFill>
          <a:ln w="9524">
            <a:solidFill>
              <a:srgbClr val="595959"/>
            </a:solidFill>
          </a:ln>
        </p:spPr>
        <p:txBody>
          <a:bodyPr vert="horz" wrap="square" lIns="0" tIns="33338" rIns="0" bIns="0" rtlCol="0">
            <a:spAutoFit/>
          </a:bodyPr>
          <a:lstStyle/>
          <a:p>
            <a:pPr marL="795835">
              <a:spcBef>
                <a:spcPts val="262"/>
              </a:spcBef>
            </a:pPr>
            <a:r>
              <a:rPr sz="2000" spc="-4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88%</a:t>
            </a:r>
            <a:endParaRPr sz="20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3" name="object 26">
            <a:extLst>
              <a:ext uri="{FF2B5EF4-FFF2-40B4-BE49-F238E27FC236}">
                <a16:creationId xmlns:a16="http://schemas.microsoft.com/office/drawing/2014/main" id="{5EFB3E7C-0D71-034B-983C-AB239722660B}"/>
              </a:ext>
            </a:extLst>
          </p:cNvPr>
          <p:cNvSpPr/>
          <p:nvPr/>
        </p:nvSpPr>
        <p:spPr>
          <a:xfrm>
            <a:off x="7956653" y="2103584"/>
            <a:ext cx="493713" cy="493183"/>
          </a:xfrm>
          <a:custGeom>
            <a:avLst/>
            <a:gdLst/>
            <a:ahLst/>
            <a:cxnLst/>
            <a:rect l="l" t="t" r="r" b="b"/>
            <a:pathLst>
              <a:path w="592454" h="591819">
                <a:moveTo>
                  <a:pt x="296068" y="591318"/>
                </a:moveTo>
                <a:lnTo>
                  <a:pt x="248044" y="587449"/>
                </a:lnTo>
                <a:lnTo>
                  <a:pt x="202487" y="576245"/>
                </a:lnTo>
                <a:lnTo>
                  <a:pt x="160007" y="558317"/>
                </a:lnTo>
                <a:lnTo>
                  <a:pt x="121214" y="534273"/>
                </a:lnTo>
                <a:lnTo>
                  <a:pt x="86716" y="504722"/>
                </a:lnTo>
                <a:lnTo>
                  <a:pt x="57123" y="470272"/>
                </a:lnTo>
                <a:lnTo>
                  <a:pt x="33046" y="431531"/>
                </a:lnTo>
                <a:lnTo>
                  <a:pt x="15093" y="389110"/>
                </a:lnTo>
                <a:lnTo>
                  <a:pt x="3875" y="343616"/>
                </a:lnTo>
                <a:lnTo>
                  <a:pt x="0" y="295659"/>
                </a:lnTo>
                <a:lnTo>
                  <a:pt x="3875" y="247701"/>
                </a:lnTo>
                <a:lnTo>
                  <a:pt x="15093" y="202208"/>
                </a:lnTo>
                <a:lnTo>
                  <a:pt x="33046" y="159786"/>
                </a:lnTo>
                <a:lnTo>
                  <a:pt x="57123" y="121046"/>
                </a:lnTo>
                <a:lnTo>
                  <a:pt x="86716" y="86596"/>
                </a:lnTo>
                <a:lnTo>
                  <a:pt x="121214" y="57045"/>
                </a:lnTo>
                <a:lnTo>
                  <a:pt x="160007" y="33000"/>
                </a:lnTo>
                <a:lnTo>
                  <a:pt x="202487" y="15072"/>
                </a:lnTo>
                <a:lnTo>
                  <a:pt x="248044" y="3869"/>
                </a:lnTo>
                <a:lnTo>
                  <a:pt x="296068" y="0"/>
                </a:lnTo>
                <a:lnTo>
                  <a:pt x="342662" y="3683"/>
                </a:lnTo>
                <a:lnTo>
                  <a:pt x="387690" y="14513"/>
                </a:lnTo>
                <a:lnTo>
                  <a:pt x="430356" y="32161"/>
                </a:lnTo>
                <a:lnTo>
                  <a:pt x="469864" y="56299"/>
                </a:lnTo>
                <a:lnTo>
                  <a:pt x="505419" y="86596"/>
                </a:lnTo>
                <a:lnTo>
                  <a:pt x="535759" y="122103"/>
                </a:lnTo>
                <a:lnTo>
                  <a:pt x="559929" y="161556"/>
                </a:lnTo>
                <a:lnTo>
                  <a:pt x="577602" y="204163"/>
                </a:lnTo>
                <a:lnTo>
                  <a:pt x="588447" y="249128"/>
                </a:lnTo>
                <a:lnTo>
                  <a:pt x="592135" y="295659"/>
                </a:lnTo>
                <a:lnTo>
                  <a:pt x="588260" y="343616"/>
                </a:lnTo>
                <a:lnTo>
                  <a:pt x="577041" y="389110"/>
                </a:lnTo>
                <a:lnTo>
                  <a:pt x="559088" y="431531"/>
                </a:lnTo>
                <a:lnTo>
                  <a:pt x="535011" y="470272"/>
                </a:lnTo>
                <a:lnTo>
                  <a:pt x="505419" y="504722"/>
                </a:lnTo>
                <a:lnTo>
                  <a:pt x="470921" y="534273"/>
                </a:lnTo>
                <a:lnTo>
                  <a:pt x="432128" y="558317"/>
                </a:lnTo>
                <a:lnTo>
                  <a:pt x="389648" y="576245"/>
                </a:lnTo>
                <a:lnTo>
                  <a:pt x="344091" y="587449"/>
                </a:lnTo>
                <a:lnTo>
                  <a:pt x="296068" y="591318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4" name="object 27">
            <a:extLst>
              <a:ext uri="{FF2B5EF4-FFF2-40B4-BE49-F238E27FC236}">
                <a16:creationId xmlns:a16="http://schemas.microsoft.com/office/drawing/2014/main" id="{3BA7A027-3085-2C44-84D4-404601DF41FA}"/>
              </a:ext>
            </a:extLst>
          </p:cNvPr>
          <p:cNvSpPr/>
          <p:nvPr/>
        </p:nvSpPr>
        <p:spPr>
          <a:xfrm>
            <a:off x="8271119" y="2089431"/>
            <a:ext cx="228600" cy="228071"/>
          </a:xfrm>
          <a:custGeom>
            <a:avLst/>
            <a:gdLst/>
            <a:ahLst/>
            <a:cxnLst/>
            <a:rect l="l" t="t" r="r" b="b"/>
            <a:pathLst>
              <a:path w="274320" h="273685">
                <a:moveTo>
                  <a:pt x="136845" y="273161"/>
                </a:moveTo>
                <a:lnTo>
                  <a:pt x="93591" y="266198"/>
                </a:lnTo>
                <a:lnTo>
                  <a:pt x="56026" y="246809"/>
                </a:lnTo>
                <a:lnTo>
                  <a:pt x="26403" y="217243"/>
                </a:lnTo>
                <a:lnTo>
                  <a:pt x="6976" y="179751"/>
                </a:lnTo>
                <a:lnTo>
                  <a:pt x="0" y="136580"/>
                </a:lnTo>
                <a:lnTo>
                  <a:pt x="6976" y="93410"/>
                </a:lnTo>
                <a:lnTo>
                  <a:pt x="26403" y="55918"/>
                </a:lnTo>
                <a:lnTo>
                  <a:pt x="56026" y="26352"/>
                </a:lnTo>
                <a:lnTo>
                  <a:pt x="93591" y="6962"/>
                </a:lnTo>
                <a:lnTo>
                  <a:pt x="136845" y="0"/>
                </a:lnTo>
                <a:lnTo>
                  <a:pt x="163667" y="2648"/>
                </a:lnTo>
                <a:lnTo>
                  <a:pt x="212767" y="22947"/>
                </a:lnTo>
                <a:lnTo>
                  <a:pt x="250699" y="60805"/>
                </a:lnTo>
                <a:lnTo>
                  <a:pt x="271037" y="109810"/>
                </a:lnTo>
                <a:lnTo>
                  <a:pt x="273691" y="136580"/>
                </a:lnTo>
                <a:lnTo>
                  <a:pt x="266715" y="179751"/>
                </a:lnTo>
                <a:lnTo>
                  <a:pt x="247288" y="217243"/>
                </a:lnTo>
                <a:lnTo>
                  <a:pt x="217664" y="246809"/>
                </a:lnTo>
                <a:lnTo>
                  <a:pt x="180099" y="266198"/>
                </a:lnTo>
                <a:lnTo>
                  <a:pt x="136845" y="273161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5" name="object 28">
            <a:extLst>
              <a:ext uri="{FF2B5EF4-FFF2-40B4-BE49-F238E27FC236}">
                <a16:creationId xmlns:a16="http://schemas.microsoft.com/office/drawing/2014/main" id="{1C46E253-C3E5-4949-AC13-FBE6598C1698}"/>
              </a:ext>
            </a:extLst>
          </p:cNvPr>
          <p:cNvSpPr/>
          <p:nvPr/>
        </p:nvSpPr>
        <p:spPr>
          <a:xfrm>
            <a:off x="8305173" y="2123441"/>
            <a:ext cx="159958" cy="159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6" name="object 29">
            <a:extLst>
              <a:ext uri="{FF2B5EF4-FFF2-40B4-BE49-F238E27FC236}">
                <a16:creationId xmlns:a16="http://schemas.microsoft.com/office/drawing/2014/main" id="{089F0106-54C2-EC40-B91A-B6233D2AA9F7}"/>
              </a:ext>
            </a:extLst>
          </p:cNvPr>
          <p:cNvSpPr/>
          <p:nvPr/>
        </p:nvSpPr>
        <p:spPr>
          <a:xfrm>
            <a:off x="8015039" y="2216571"/>
            <a:ext cx="343600" cy="332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7" name="object 30">
            <a:extLst>
              <a:ext uri="{FF2B5EF4-FFF2-40B4-BE49-F238E27FC236}">
                <a16:creationId xmlns:a16="http://schemas.microsoft.com/office/drawing/2014/main" id="{2BE3D08D-8094-8646-9C59-8657D0D35F80}"/>
              </a:ext>
            </a:extLst>
          </p:cNvPr>
          <p:cNvSpPr/>
          <p:nvPr/>
        </p:nvSpPr>
        <p:spPr>
          <a:xfrm>
            <a:off x="8125713" y="2322920"/>
            <a:ext cx="215371" cy="209021"/>
          </a:xfrm>
          <a:custGeom>
            <a:avLst/>
            <a:gdLst/>
            <a:ahLst/>
            <a:cxnLst/>
            <a:rect l="l" t="t" r="r" b="b"/>
            <a:pathLst>
              <a:path w="258445" h="250825">
                <a:moveTo>
                  <a:pt x="129082" y="250208"/>
                </a:moveTo>
                <a:lnTo>
                  <a:pt x="78837" y="240377"/>
                </a:lnTo>
                <a:lnTo>
                  <a:pt x="37807" y="213566"/>
                </a:lnTo>
                <a:lnTo>
                  <a:pt x="10143" y="173800"/>
                </a:lnTo>
                <a:lnTo>
                  <a:pt x="0" y="125104"/>
                </a:lnTo>
                <a:lnTo>
                  <a:pt x="10143" y="76408"/>
                </a:lnTo>
                <a:lnTo>
                  <a:pt x="37807" y="36642"/>
                </a:lnTo>
                <a:lnTo>
                  <a:pt x="78837" y="9831"/>
                </a:lnTo>
                <a:lnTo>
                  <a:pt x="129082" y="0"/>
                </a:lnTo>
                <a:lnTo>
                  <a:pt x="154382" y="2426"/>
                </a:lnTo>
                <a:lnTo>
                  <a:pt x="200697" y="21019"/>
                </a:lnTo>
                <a:lnTo>
                  <a:pt x="236477" y="55696"/>
                </a:lnTo>
                <a:lnTo>
                  <a:pt x="255661" y="100583"/>
                </a:lnTo>
                <a:lnTo>
                  <a:pt x="258164" y="125104"/>
                </a:lnTo>
                <a:lnTo>
                  <a:pt x="248021" y="173800"/>
                </a:lnTo>
                <a:lnTo>
                  <a:pt x="220357" y="213566"/>
                </a:lnTo>
                <a:lnTo>
                  <a:pt x="179327" y="240377"/>
                </a:lnTo>
                <a:lnTo>
                  <a:pt x="129082" y="25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8" name="object 31">
            <a:extLst>
              <a:ext uri="{FF2B5EF4-FFF2-40B4-BE49-F238E27FC236}">
                <a16:creationId xmlns:a16="http://schemas.microsoft.com/office/drawing/2014/main" id="{92E03B77-270F-2542-A822-A4C64791DF8C}"/>
              </a:ext>
            </a:extLst>
          </p:cNvPr>
          <p:cNvSpPr/>
          <p:nvPr/>
        </p:nvSpPr>
        <p:spPr>
          <a:xfrm>
            <a:off x="8168360" y="2366440"/>
            <a:ext cx="125328" cy="121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9" name="object 32">
            <a:extLst>
              <a:ext uri="{FF2B5EF4-FFF2-40B4-BE49-F238E27FC236}">
                <a16:creationId xmlns:a16="http://schemas.microsoft.com/office/drawing/2014/main" id="{D699227F-984C-C840-B935-551EB5E099F8}"/>
              </a:ext>
            </a:extLst>
          </p:cNvPr>
          <p:cNvSpPr/>
          <p:nvPr/>
        </p:nvSpPr>
        <p:spPr>
          <a:xfrm>
            <a:off x="7956653" y="2786959"/>
            <a:ext cx="493713" cy="493183"/>
          </a:xfrm>
          <a:custGeom>
            <a:avLst/>
            <a:gdLst/>
            <a:ahLst/>
            <a:cxnLst/>
            <a:rect l="l" t="t" r="r" b="b"/>
            <a:pathLst>
              <a:path w="592454" h="591819">
                <a:moveTo>
                  <a:pt x="296068" y="591318"/>
                </a:moveTo>
                <a:lnTo>
                  <a:pt x="248044" y="587449"/>
                </a:lnTo>
                <a:lnTo>
                  <a:pt x="202487" y="576245"/>
                </a:lnTo>
                <a:lnTo>
                  <a:pt x="160007" y="558317"/>
                </a:lnTo>
                <a:lnTo>
                  <a:pt x="121214" y="534273"/>
                </a:lnTo>
                <a:lnTo>
                  <a:pt x="86716" y="504722"/>
                </a:lnTo>
                <a:lnTo>
                  <a:pt x="57123" y="470271"/>
                </a:lnTo>
                <a:lnTo>
                  <a:pt x="33046" y="431531"/>
                </a:lnTo>
                <a:lnTo>
                  <a:pt x="15093" y="389110"/>
                </a:lnTo>
                <a:lnTo>
                  <a:pt x="3875" y="343616"/>
                </a:lnTo>
                <a:lnTo>
                  <a:pt x="0" y="295659"/>
                </a:lnTo>
                <a:lnTo>
                  <a:pt x="3875" y="247701"/>
                </a:lnTo>
                <a:lnTo>
                  <a:pt x="15093" y="202207"/>
                </a:lnTo>
                <a:lnTo>
                  <a:pt x="33046" y="159786"/>
                </a:lnTo>
                <a:lnTo>
                  <a:pt x="57123" y="121046"/>
                </a:lnTo>
                <a:lnTo>
                  <a:pt x="86716" y="86596"/>
                </a:lnTo>
                <a:lnTo>
                  <a:pt x="121214" y="57045"/>
                </a:lnTo>
                <a:lnTo>
                  <a:pt x="160007" y="33000"/>
                </a:lnTo>
                <a:lnTo>
                  <a:pt x="202487" y="15072"/>
                </a:lnTo>
                <a:lnTo>
                  <a:pt x="248044" y="3869"/>
                </a:lnTo>
                <a:lnTo>
                  <a:pt x="296068" y="0"/>
                </a:lnTo>
                <a:lnTo>
                  <a:pt x="342662" y="3683"/>
                </a:lnTo>
                <a:lnTo>
                  <a:pt x="387690" y="14513"/>
                </a:lnTo>
                <a:lnTo>
                  <a:pt x="430356" y="32161"/>
                </a:lnTo>
                <a:lnTo>
                  <a:pt x="469864" y="56298"/>
                </a:lnTo>
                <a:lnTo>
                  <a:pt x="505419" y="86596"/>
                </a:lnTo>
                <a:lnTo>
                  <a:pt x="535759" y="122103"/>
                </a:lnTo>
                <a:lnTo>
                  <a:pt x="559929" y="161556"/>
                </a:lnTo>
                <a:lnTo>
                  <a:pt x="577602" y="204163"/>
                </a:lnTo>
                <a:lnTo>
                  <a:pt x="588447" y="249128"/>
                </a:lnTo>
                <a:lnTo>
                  <a:pt x="592135" y="295659"/>
                </a:lnTo>
                <a:lnTo>
                  <a:pt x="588260" y="343616"/>
                </a:lnTo>
                <a:lnTo>
                  <a:pt x="577041" y="389110"/>
                </a:lnTo>
                <a:lnTo>
                  <a:pt x="559088" y="431531"/>
                </a:lnTo>
                <a:lnTo>
                  <a:pt x="535011" y="470271"/>
                </a:lnTo>
                <a:lnTo>
                  <a:pt x="505419" y="504722"/>
                </a:lnTo>
                <a:lnTo>
                  <a:pt x="470921" y="534273"/>
                </a:lnTo>
                <a:lnTo>
                  <a:pt x="432128" y="558317"/>
                </a:lnTo>
                <a:lnTo>
                  <a:pt x="389648" y="576245"/>
                </a:lnTo>
                <a:lnTo>
                  <a:pt x="344091" y="587449"/>
                </a:lnTo>
                <a:lnTo>
                  <a:pt x="296068" y="591318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0" name="object 33">
            <a:extLst>
              <a:ext uri="{FF2B5EF4-FFF2-40B4-BE49-F238E27FC236}">
                <a16:creationId xmlns:a16="http://schemas.microsoft.com/office/drawing/2014/main" id="{0BA2D5E9-7866-E342-91D2-7E2F26743102}"/>
              </a:ext>
            </a:extLst>
          </p:cNvPr>
          <p:cNvSpPr/>
          <p:nvPr/>
        </p:nvSpPr>
        <p:spPr>
          <a:xfrm>
            <a:off x="8271119" y="2772806"/>
            <a:ext cx="228600" cy="228071"/>
          </a:xfrm>
          <a:custGeom>
            <a:avLst/>
            <a:gdLst/>
            <a:ahLst/>
            <a:cxnLst/>
            <a:rect l="l" t="t" r="r" b="b"/>
            <a:pathLst>
              <a:path w="274320" h="273685">
                <a:moveTo>
                  <a:pt x="136845" y="273161"/>
                </a:moveTo>
                <a:lnTo>
                  <a:pt x="93591" y="266198"/>
                </a:lnTo>
                <a:lnTo>
                  <a:pt x="56026" y="246809"/>
                </a:lnTo>
                <a:lnTo>
                  <a:pt x="26403" y="217243"/>
                </a:lnTo>
                <a:lnTo>
                  <a:pt x="6976" y="179751"/>
                </a:lnTo>
                <a:lnTo>
                  <a:pt x="0" y="136581"/>
                </a:lnTo>
                <a:lnTo>
                  <a:pt x="6976" y="93410"/>
                </a:lnTo>
                <a:lnTo>
                  <a:pt x="26403" y="55918"/>
                </a:lnTo>
                <a:lnTo>
                  <a:pt x="56026" y="26352"/>
                </a:lnTo>
                <a:lnTo>
                  <a:pt x="93591" y="6962"/>
                </a:lnTo>
                <a:lnTo>
                  <a:pt x="136845" y="0"/>
                </a:lnTo>
                <a:lnTo>
                  <a:pt x="163667" y="2648"/>
                </a:lnTo>
                <a:lnTo>
                  <a:pt x="212767" y="22947"/>
                </a:lnTo>
                <a:lnTo>
                  <a:pt x="250699" y="60805"/>
                </a:lnTo>
                <a:lnTo>
                  <a:pt x="271037" y="109810"/>
                </a:lnTo>
                <a:lnTo>
                  <a:pt x="273691" y="136581"/>
                </a:lnTo>
                <a:lnTo>
                  <a:pt x="266715" y="179751"/>
                </a:lnTo>
                <a:lnTo>
                  <a:pt x="247288" y="217243"/>
                </a:lnTo>
                <a:lnTo>
                  <a:pt x="217664" y="246809"/>
                </a:lnTo>
                <a:lnTo>
                  <a:pt x="180099" y="266198"/>
                </a:lnTo>
                <a:lnTo>
                  <a:pt x="136845" y="273161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1" name="object 34">
            <a:extLst>
              <a:ext uri="{FF2B5EF4-FFF2-40B4-BE49-F238E27FC236}">
                <a16:creationId xmlns:a16="http://schemas.microsoft.com/office/drawing/2014/main" id="{BF09B402-18CD-C14B-AB05-2D603B1A3A98}"/>
              </a:ext>
            </a:extLst>
          </p:cNvPr>
          <p:cNvSpPr/>
          <p:nvPr/>
        </p:nvSpPr>
        <p:spPr>
          <a:xfrm>
            <a:off x="8305173" y="2806816"/>
            <a:ext cx="159958" cy="1596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2" name="object 35">
            <a:extLst>
              <a:ext uri="{FF2B5EF4-FFF2-40B4-BE49-F238E27FC236}">
                <a16:creationId xmlns:a16="http://schemas.microsoft.com/office/drawing/2014/main" id="{74C21C7D-34A9-7B40-83DB-E7B0FA236A45}"/>
              </a:ext>
            </a:extLst>
          </p:cNvPr>
          <p:cNvSpPr/>
          <p:nvPr/>
        </p:nvSpPr>
        <p:spPr>
          <a:xfrm>
            <a:off x="8015039" y="2899946"/>
            <a:ext cx="343600" cy="3327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3" name="object 36">
            <a:extLst>
              <a:ext uri="{FF2B5EF4-FFF2-40B4-BE49-F238E27FC236}">
                <a16:creationId xmlns:a16="http://schemas.microsoft.com/office/drawing/2014/main" id="{AC89E301-48E1-D341-8ECC-DF0F97250B28}"/>
              </a:ext>
            </a:extLst>
          </p:cNvPr>
          <p:cNvSpPr/>
          <p:nvPr/>
        </p:nvSpPr>
        <p:spPr>
          <a:xfrm>
            <a:off x="8125713" y="3006295"/>
            <a:ext cx="215371" cy="209021"/>
          </a:xfrm>
          <a:custGeom>
            <a:avLst/>
            <a:gdLst/>
            <a:ahLst/>
            <a:cxnLst/>
            <a:rect l="l" t="t" r="r" b="b"/>
            <a:pathLst>
              <a:path w="258445" h="250825">
                <a:moveTo>
                  <a:pt x="129082" y="250208"/>
                </a:moveTo>
                <a:lnTo>
                  <a:pt x="78837" y="240377"/>
                </a:lnTo>
                <a:lnTo>
                  <a:pt x="37807" y="213566"/>
                </a:lnTo>
                <a:lnTo>
                  <a:pt x="10143" y="173800"/>
                </a:lnTo>
                <a:lnTo>
                  <a:pt x="0" y="125104"/>
                </a:lnTo>
                <a:lnTo>
                  <a:pt x="10143" y="76408"/>
                </a:lnTo>
                <a:lnTo>
                  <a:pt x="37807" y="36642"/>
                </a:lnTo>
                <a:lnTo>
                  <a:pt x="78837" y="9831"/>
                </a:lnTo>
                <a:lnTo>
                  <a:pt x="129082" y="0"/>
                </a:lnTo>
                <a:lnTo>
                  <a:pt x="154382" y="2426"/>
                </a:lnTo>
                <a:lnTo>
                  <a:pt x="200697" y="21019"/>
                </a:lnTo>
                <a:lnTo>
                  <a:pt x="236477" y="55696"/>
                </a:lnTo>
                <a:lnTo>
                  <a:pt x="255661" y="100583"/>
                </a:lnTo>
                <a:lnTo>
                  <a:pt x="258164" y="125104"/>
                </a:lnTo>
                <a:lnTo>
                  <a:pt x="248021" y="173800"/>
                </a:lnTo>
                <a:lnTo>
                  <a:pt x="220357" y="213566"/>
                </a:lnTo>
                <a:lnTo>
                  <a:pt x="179327" y="240377"/>
                </a:lnTo>
                <a:lnTo>
                  <a:pt x="129082" y="25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4" name="object 37">
            <a:extLst>
              <a:ext uri="{FF2B5EF4-FFF2-40B4-BE49-F238E27FC236}">
                <a16:creationId xmlns:a16="http://schemas.microsoft.com/office/drawing/2014/main" id="{B0A0796D-1F3B-1D4E-98F7-85B84C8C98C1}"/>
              </a:ext>
            </a:extLst>
          </p:cNvPr>
          <p:cNvSpPr/>
          <p:nvPr/>
        </p:nvSpPr>
        <p:spPr>
          <a:xfrm>
            <a:off x="8168360" y="3049815"/>
            <a:ext cx="125328" cy="1214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5" name="object 38">
            <a:extLst>
              <a:ext uri="{FF2B5EF4-FFF2-40B4-BE49-F238E27FC236}">
                <a16:creationId xmlns:a16="http://schemas.microsoft.com/office/drawing/2014/main" id="{07D312ED-D42B-654D-842A-626F68F61A52}"/>
              </a:ext>
            </a:extLst>
          </p:cNvPr>
          <p:cNvSpPr/>
          <p:nvPr/>
        </p:nvSpPr>
        <p:spPr>
          <a:xfrm>
            <a:off x="7956642" y="3490500"/>
            <a:ext cx="493713" cy="493183"/>
          </a:xfrm>
          <a:custGeom>
            <a:avLst/>
            <a:gdLst/>
            <a:ahLst/>
            <a:cxnLst/>
            <a:rect l="l" t="t" r="r" b="b"/>
            <a:pathLst>
              <a:path w="592454" h="591820">
                <a:moveTo>
                  <a:pt x="296068" y="591318"/>
                </a:moveTo>
                <a:lnTo>
                  <a:pt x="248044" y="587449"/>
                </a:lnTo>
                <a:lnTo>
                  <a:pt x="202487" y="576245"/>
                </a:lnTo>
                <a:lnTo>
                  <a:pt x="160007" y="558317"/>
                </a:lnTo>
                <a:lnTo>
                  <a:pt x="121214" y="534273"/>
                </a:lnTo>
                <a:lnTo>
                  <a:pt x="86716" y="504722"/>
                </a:lnTo>
                <a:lnTo>
                  <a:pt x="57123" y="470271"/>
                </a:lnTo>
                <a:lnTo>
                  <a:pt x="33046" y="431531"/>
                </a:lnTo>
                <a:lnTo>
                  <a:pt x="15093" y="389110"/>
                </a:lnTo>
                <a:lnTo>
                  <a:pt x="3875" y="343616"/>
                </a:lnTo>
                <a:lnTo>
                  <a:pt x="0" y="295659"/>
                </a:lnTo>
                <a:lnTo>
                  <a:pt x="3875" y="247701"/>
                </a:lnTo>
                <a:lnTo>
                  <a:pt x="15093" y="202207"/>
                </a:lnTo>
                <a:lnTo>
                  <a:pt x="33046" y="159786"/>
                </a:lnTo>
                <a:lnTo>
                  <a:pt x="57123" y="121046"/>
                </a:lnTo>
                <a:lnTo>
                  <a:pt x="86716" y="86596"/>
                </a:lnTo>
                <a:lnTo>
                  <a:pt x="121214" y="57045"/>
                </a:lnTo>
                <a:lnTo>
                  <a:pt x="160007" y="33000"/>
                </a:lnTo>
                <a:lnTo>
                  <a:pt x="202487" y="15072"/>
                </a:lnTo>
                <a:lnTo>
                  <a:pt x="248044" y="3869"/>
                </a:lnTo>
                <a:lnTo>
                  <a:pt x="296068" y="0"/>
                </a:lnTo>
                <a:lnTo>
                  <a:pt x="342662" y="3683"/>
                </a:lnTo>
                <a:lnTo>
                  <a:pt x="387690" y="14513"/>
                </a:lnTo>
                <a:lnTo>
                  <a:pt x="430356" y="32161"/>
                </a:lnTo>
                <a:lnTo>
                  <a:pt x="469864" y="56298"/>
                </a:lnTo>
                <a:lnTo>
                  <a:pt x="505419" y="86596"/>
                </a:lnTo>
                <a:lnTo>
                  <a:pt x="535759" y="122102"/>
                </a:lnTo>
                <a:lnTo>
                  <a:pt x="559929" y="161556"/>
                </a:lnTo>
                <a:lnTo>
                  <a:pt x="577602" y="204163"/>
                </a:lnTo>
                <a:lnTo>
                  <a:pt x="588447" y="249128"/>
                </a:lnTo>
                <a:lnTo>
                  <a:pt x="592135" y="295659"/>
                </a:lnTo>
                <a:lnTo>
                  <a:pt x="588260" y="343616"/>
                </a:lnTo>
                <a:lnTo>
                  <a:pt x="577041" y="389110"/>
                </a:lnTo>
                <a:lnTo>
                  <a:pt x="559088" y="431531"/>
                </a:lnTo>
                <a:lnTo>
                  <a:pt x="535011" y="470271"/>
                </a:lnTo>
                <a:lnTo>
                  <a:pt x="505419" y="504722"/>
                </a:lnTo>
                <a:lnTo>
                  <a:pt x="470921" y="534273"/>
                </a:lnTo>
                <a:lnTo>
                  <a:pt x="432128" y="558317"/>
                </a:lnTo>
                <a:lnTo>
                  <a:pt x="389648" y="576245"/>
                </a:lnTo>
                <a:lnTo>
                  <a:pt x="344091" y="587449"/>
                </a:lnTo>
                <a:lnTo>
                  <a:pt x="296068" y="591318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6" name="object 39">
            <a:extLst>
              <a:ext uri="{FF2B5EF4-FFF2-40B4-BE49-F238E27FC236}">
                <a16:creationId xmlns:a16="http://schemas.microsoft.com/office/drawing/2014/main" id="{21BA794C-E00A-874A-B137-E67DB906C2F0}"/>
              </a:ext>
            </a:extLst>
          </p:cNvPr>
          <p:cNvSpPr/>
          <p:nvPr/>
        </p:nvSpPr>
        <p:spPr>
          <a:xfrm>
            <a:off x="8271108" y="3476348"/>
            <a:ext cx="228600" cy="228071"/>
          </a:xfrm>
          <a:custGeom>
            <a:avLst/>
            <a:gdLst/>
            <a:ahLst/>
            <a:cxnLst/>
            <a:rect l="l" t="t" r="r" b="b"/>
            <a:pathLst>
              <a:path w="274320" h="273685">
                <a:moveTo>
                  <a:pt x="136845" y="273162"/>
                </a:moveTo>
                <a:lnTo>
                  <a:pt x="93591" y="266199"/>
                </a:lnTo>
                <a:lnTo>
                  <a:pt x="56026" y="246809"/>
                </a:lnTo>
                <a:lnTo>
                  <a:pt x="26403" y="217243"/>
                </a:lnTo>
                <a:lnTo>
                  <a:pt x="6976" y="179751"/>
                </a:lnTo>
                <a:lnTo>
                  <a:pt x="0" y="136581"/>
                </a:lnTo>
                <a:lnTo>
                  <a:pt x="6976" y="93410"/>
                </a:lnTo>
                <a:lnTo>
                  <a:pt x="26403" y="55918"/>
                </a:lnTo>
                <a:lnTo>
                  <a:pt x="56026" y="26352"/>
                </a:lnTo>
                <a:lnTo>
                  <a:pt x="93591" y="6962"/>
                </a:lnTo>
                <a:lnTo>
                  <a:pt x="136845" y="0"/>
                </a:lnTo>
                <a:lnTo>
                  <a:pt x="163667" y="2648"/>
                </a:lnTo>
                <a:lnTo>
                  <a:pt x="212767" y="22947"/>
                </a:lnTo>
                <a:lnTo>
                  <a:pt x="250699" y="60805"/>
                </a:lnTo>
                <a:lnTo>
                  <a:pt x="271037" y="109810"/>
                </a:lnTo>
                <a:lnTo>
                  <a:pt x="273691" y="136581"/>
                </a:lnTo>
                <a:lnTo>
                  <a:pt x="266715" y="179751"/>
                </a:lnTo>
                <a:lnTo>
                  <a:pt x="247288" y="217243"/>
                </a:lnTo>
                <a:lnTo>
                  <a:pt x="217664" y="246809"/>
                </a:lnTo>
                <a:lnTo>
                  <a:pt x="180099" y="266199"/>
                </a:lnTo>
                <a:lnTo>
                  <a:pt x="136845" y="273162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7" name="object 40">
            <a:extLst>
              <a:ext uri="{FF2B5EF4-FFF2-40B4-BE49-F238E27FC236}">
                <a16:creationId xmlns:a16="http://schemas.microsoft.com/office/drawing/2014/main" id="{0F471FB9-F857-774C-A372-B367D5E8393A}"/>
              </a:ext>
            </a:extLst>
          </p:cNvPr>
          <p:cNvSpPr/>
          <p:nvPr/>
        </p:nvSpPr>
        <p:spPr>
          <a:xfrm>
            <a:off x="8305163" y="3510358"/>
            <a:ext cx="159958" cy="159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8" name="object 41">
            <a:extLst>
              <a:ext uri="{FF2B5EF4-FFF2-40B4-BE49-F238E27FC236}">
                <a16:creationId xmlns:a16="http://schemas.microsoft.com/office/drawing/2014/main" id="{C6FA4BCB-E280-D64D-B5D3-F9DD654D229D}"/>
              </a:ext>
            </a:extLst>
          </p:cNvPr>
          <p:cNvSpPr/>
          <p:nvPr/>
        </p:nvSpPr>
        <p:spPr>
          <a:xfrm>
            <a:off x="8015028" y="3603488"/>
            <a:ext cx="343600" cy="3327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9" name="object 42">
            <a:extLst>
              <a:ext uri="{FF2B5EF4-FFF2-40B4-BE49-F238E27FC236}">
                <a16:creationId xmlns:a16="http://schemas.microsoft.com/office/drawing/2014/main" id="{E2A99971-09C1-B44A-8F8C-20605F773845}"/>
              </a:ext>
            </a:extLst>
          </p:cNvPr>
          <p:cNvSpPr/>
          <p:nvPr/>
        </p:nvSpPr>
        <p:spPr>
          <a:xfrm>
            <a:off x="8125702" y="3709837"/>
            <a:ext cx="215371" cy="209021"/>
          </a:xfrm>
          <a:custGeom>
            <a:avLst/>
            <a:gdLst/>
            <a:ahLst/>
            <a:cxnLst/>
            <a:rect l="l" t="t" r="r" b="b"/>
            <a:pathLst>
              <a:path w="258445" h="250825">
                <a:moveTo>
                  <a:pt x="129082" y="250208"/>
                </a:moveTo>
                <a:lnTo>
                  <a:pt x="78837" y="240377"/>
                </a:lnTo>
                <a:lnTo>
                  <a:pt x="37807" y="213566"/>
                </a:lnTo>
                <a:lnTo>
                  <a:pt x="10143" y="173800"/>
                </a:lnTo>
                <a:lnTo>
                  <a:pt x="0" y="125104"/>
                </a:lnTo>
                <a:lnTo>
                  <a:pt x="10143" y="76408"/>
                </a:lnTo>
                <a:lnTo>
                  <a:pt x="37807" y="36642"/>
                </a:lnTo>
                <a:lnTo>
                  <a:pt x="78837" y="9831"/>
                </a:lnTo>
                <a:lnTo>
                  <a:pt x="129082" y="0"/>
                </a:lnTo>
                <a:lnTo>
                  <a:pt x="154382" y="2426"/>
                </a:lnTo>
                <a:lnTo>
                  <a:pt x="200697" y="21019"/>
                </a:lnTo>
                <a:lnTo>
                  <a:pt x="236477" y="55696"/>
                </a:lnTo>
                <a:lnTo>
                  <a:pt x="255661" y="100583"/>
                </a:lnTo>
                <a:lnTo>
                  <a:pt x="258164" y="125104"/>
                </a:lnTo>
                <a:lnTo>
                  <a:pt x="248021" y="173800"/>
                </a:lnTo>
                <a:lnTo>
                  <a:pt x="220357" y="213566"/>
                </a:lnTo>
                <a:lnTo>
                  <a:pt x="179327" y="240377"/>
                </a:lnTo>
                <a:lnTo>
                  <a:pt x="129082" y="25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0" name="object 43">
            <a:extLst>
              <a:ext uri="{FF2B5EF4-FFF2-40B4-BE49-F238E27FC236}">
                <a16:creationId xmlns:a16="http://schemas.microsoft.com/office/drawing/2014/main" id="{694FAA1E-E2F5-F540-A4E8-4F246F406B59}"/>
              </a:ext>
            </a:extLst>
          </p:cNvPr>
          <p:cNvSpPr/>
          <p:nvPr/>
        </p:nvSpPr>
        <p:spPr>
          <a:xfrm>
            <a:off x="8168350" y="3753355"/>
            <a:ext cx="125328" cy="121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1" name="object 44">
            <a:extLst>
              <a:ext uri="{FF2B5EF4-FFF2-40B4-BE49-F238E27FC236}">
                <a16:creationId xmlns:a16="http://schemas.microsoft.com/office/drawing/2014/main" id="{25C40CA7-EC5E-C24E-9E78-A5F1858E3AC1}"/>
              </a:ext>
            </a:extLst>
          </p:cNvPr>
          <p:cNvSpPr/>
          <p:nvPr/>
        </p:nvSpPr>
        <p:spPr>
          <a:xfrm>
            <a:off x="7956642" y="4194042"/>
            <a:ext cx="493713" cy="493183"/>
          </a:xfrm>
          <a:custGeom>
            <a:avLst/>
            <a:gdLst/>
            <a:ahLst/>
            <a:cxnLst/>
            <a:rect l="l" t="t" r="r" b="b"/>
            <a:pathLst>
              <a:path w="592454" h="591820">
                <a:moveTo>
                  <a:pt x="296068" y="591318"/>
                </a:moveTo>
                <a:lnTo>
                  <a:pt x="248044" y="587449"/>
                </a:lnTo>
                <a:lnTo>
                  <a:pt x="202487" y="576245"/>
                </a:lnTo>
                <a:lnTo>
                  <a:pt x="160007" y="558317"/>
                </a:lnTo>
                <a:lnTo>
                  <a:pt x="121214" y="534273"/>
                </a:lnTo>
                <a:lnTo>
                  <a:pt x="86716" y="504722"/>
                </a:lnTo>
                <a:lnTo>
                  <a:pt x="57123" y="470271"/>
                </a:lnTo>
                <a:lnTo>
                  <a:pt x="33046" y="431531"/>
                </a:lnTo>
                <a:lnTo>
                  <a:pt x="15093" y="389110"/>
                </a:lnTo>
                <a:lnTo>
                  <a:pt x="3875" y="343616"/>
                </a:lnTo>
                <a:lnTo>
                  <a:pt x="0" y="295659"/>
                </a:lnTo>
                <a:lnTo>
                  <a:pt x="3875" y="247701"/>
                </a:lnTo>
                <a:lnTo>
                  <a:pt x="15093" y="202207"/>
                </a:lnTo>
                <a:lnTo>
                  <a:pt x="33046" y="159786"/>
                </a:lnTo>
                <a:lnTo>
                  <a:pt x="57123" y="121046"/>
                </a:lnTo>
                <a:lnTo>
                  <a:pt x="86716" y="86596"/>
                </a:lnTo>
                <a:lnTo>
                  <a:pt x="121214" y="57045"/>
                </a:lnTo>
                <a:lnTo>
                  <a:pt x="160007" y="33000"/>
                </a:lnTo>
                <a:lnTo>
                  <a:pt x="202487" y="15072"/>
                </a:lnTo>
                <a:lnTo>
                  <a:pt x="248044" y="3869"/>
                </a:lnTo>
                <a:lnTo>
                  <a:pt x="296068" y="0"/>
                </a:lnTo>
                <a:lnTo>
                  <a:pt x="342662" y="3683"/>
                </a:lnTo>
                <a:lnTo>
                  <a:pt x="387690" y="14513"/>
                </a:lnTo>
                <a:lnTo>
                  <a:pt x="430356" y="32161"/>
                </a:lnTo>
                <a:lnTo>
                  <a:pt x="469864" y="56298"/>
                </a:lnTo>
                <a:lnTo>
                  <a:pt x="505420" y="86596"/>
                </a:lnTo>
                <a:lnTo>
                  <a:pt x="535759" y="122102"/>
                </a:lnTo>
                <a:lnTo>
                  <a:pt x="559929" y="161556"/>
                </a:lnTo>
                <a:lnTo>
                  <a:pt x="577602" y="204163"/>
                </a:lnTo>
                <a:lnTo>
                  <a:pt x="588447" y="249128"/>
                </a:lnTo>
                <a:lnTo>
                  <a:pt x="592135" y="295659"/>
                </a:lnTo>
                <a:lnTo>
                  <a:pt x="588260" y="343616"/>
                </a:lnTo>
                <a:lnTo>
                  <a:pt x="577041" y="389110"/>
                </a:lnTo>
                <a:lnTo>
                  <a:pt x="559088" y="431531"/>
                </a:lnTo>
                <a:lnTo>
                  <a:pt x="535011" y="470271"/>
                </a:lnTo>
                <a:lnTo>
                  <a:pt x="505419" y="504722"/>
                </a:lnTo>
                <a:lnTo>
                  <a:pt x="470921" y="534273"/>
                </a:lnTo>
                <a:lnTo>
                  <a:pt x="432128" y="558317"/>
                </a:lnTo>
                <a:lnTo>
                  <a:pt x="389648" y="576245"/>
                </a:lnTo>
                <a:lnTo>
                  <a:pt x="344091" y="587449"/>
                </a:lnTo>
                <a:lnTo>
                  <a:pt x="296068" y="591318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2" name="object 45">
            <a:extLst>
              <a:ext uri="{FF2B5EF4-FFF2-40B4-BE49-F238E27FC236}">
                <a16:creationId xmlns:a16="http://schemas.microsoft.com/office/drawing/2014/main" id="{ED24A21B-5E9C-EF49-91B9-226D8E9FD62D}"/>
              </a:ext>
            </a:extLst>
          </p:cNvPr>
          <p:cNvSpPr/>
          <p:nvPr/>
        </p:nvSpPr>
        <p:spPr>
          <a:xfrm>
            <a:off x="8271108" y="4179890"/>
            <a:ext cx="228600" cy="228071"/>
          </a:xfrm>
          <a:custGeom>
            <a:avLst/>
            <a:gdLst/>
            <a:ahLst/>
            <a:cxnLst/>
            <a:rect l="l" t="t" r="r" b="b"/>
            <a:pathLst>
              <a:path w="274320" h="273685">
                <a:moveTo>
                  <a:pt x="136845" y="273162"/>
                </a:moveTo>
                <a:lnTo>
                  <a:pt x="93591" y="266199"/>
                </a:lnTo>
                <a:lnTo>
                  <a:pt x="56026" y="246809"/>
                </a:lnTo>
                <a:lnTo>
                  <a:pt x="26403" y="217244"/>
                </a:lnTo>
                <a:lnTo>
                  <a:pt x="6976" y="179751"/>
                </a:lnTo>
                <a:lnTo>
                  <a:pt x="0" y="136580"/>
                </a:lnTo>
                <a:lnTo>
                  <a:pt x="6976" y="93410"/>
                </a:lnTo>
                <a:lnTo>
                  <a:pt x="26403" y="55918"/>
                </a:lnTo>
                <a:lnTo>
                  <a:pt x="56026" y="26352"/>
                </a:lnTo>
                <a:lnTo>
                  <a:pt x="93591" y="6962"/>
                </a:lnTo>
                <a:lnTo>
                  <a:pt x="136845" y="0"/>
                </a:lnTo>
                <a:lnTo>
                  <a:pt x="163667" y="2648"/>
                </a:lnTo>
                <a:lnTo>
                  <a:pt x="212767" y="22947"/>
                </a:lnTo>
                <a:lnTo>
                  <a:pt x="250699" y="60805"/>
                </a:lnTo>
                <a:lnTo>
                  <a:pt x="271037" y="109810"/>
                </a:lnTo>
                <a:lnTo>
                  <a:pt x="273691" y="136580"/>
                </a:lnTo>
                <a:lnTo>
                  <a:pt x="266715" y="179751"/>
                </a:lnTo>
                <a:lnTo>
                  <a:pt x="247288" y="217244"/>
                </a:lnTo>
                <a:lnTo>
                  <a:pt x="217664" y="246809"/>
                </a:lnTo>
                <a:lnTo>
                  <a:pt x="180099" y="266199"/>
                </a:lnTo>
                <a:lnTo>
                  <a:pt x="136845" y="273162"/>
                </a:lnTo>
                <a:close/>
              </a:path>
            </a:pathLst>
          </a:custGeom>
          <a:solidFill>
            <a:srgbClr val="0F9D58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3" name="object 46">
            <a:extLst>
              <a:ext uri="{FF2B5EF4-FFF2-40B4-BE49-F238E27FC236}">
                <a16:creationId xmlns:a16="http://schemas.microsoft.com/office/drawing/2014/main" id="{F1F24944-A579-4C4A-87BD-A17B7CB84562}"/>
              </a:ext>
            </a:extLst>
          </p:cNvPr>
          <p:cNvSpPr/>
          <p:nvPr/>
        </p:nvSpPr>
        <p:spPr>
          <a:xfrm>
            <a:off x="8305163" y="4213899"/>
            <a:ext cx="159958" cy="159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4" name="object 47">
            <a:extLst>
              <a:ext uri="{FF2B5EF4-FFF2-40B4-BE49-F238E27FC236}">
                <a16:creationId xmlns:a16="http://schemas.microsoft.com/office/drawing/2014/main" id="{06DD9CC3-550D-D844-AD42-0D7C445B22A5}"/>
              </a:ext>
            </a:extLst>
          </p:cNvPr>
          <p:cNvSpPr/>
          <p:nvPr/>
        </p:nvSpPr>
        <p:spPr>
          <a:xfrm>
            <a:off x="8015028" y="4307030"/>
            <a:ext cx="343600" cy="3327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5" name="object 48">
            <a:extLst>
              <a:ext uri="{FF2B5EF4-FFF2-40B4-BE49-F238E27FC236}">
                <a16:creationId xmlns:a16="http://schemas.microsoft.com/office/drawing/2014/main" id="{2D66390A-966D-7F45-8B3C-EB19189070B3}"/>
              </a:ext>
            </a:extLst>
          </p:cNvPr>
          <p:cNvSpPr/>
          <p:nvPr/>
        </p:nvSpPr>
        <p:spPr>
          <a:xfrm>
            <a:off x="8125702" y="4413379"/>
            <a:ext cx="215371" cy="209021"/>
          </a:xfrm>
          <a:custGeom>
            <a:avLst/>
            <a:gdLst/>
            <a:ahLst/>
            <a:cxnLst/>
            <a:rect l="l" t="t" r="r" b="b"/>
            <a:pathLst>
              <a:path w="258445" h="250825">
                <a:moveTo>
                  <a:pt x="129082" y="250208"/>
                </a:moveTo>
                <a:lnTo>
                  <a:pt x="78837" y="240377"/>
                </a:lnTo>
                <a:lnTo>
                  <a:pt x="37807" y="213566"/>
                </a:lnTo>
                <a:lnTo>
                  <a:pt x="10143" y="173800"/>
                </a:lnTo>
                <a:lnTo>
                  <a:pt x="0" y="125104"/>
                </a:lnTo>
                <a:lnTo>
                  <a:pt x="10143" y="76408"/>
                </a:lnTo>
                <a:lnTo>
                  <a:pt x="37807" y="36642"/>
                </a:lnTo>
                <a:lnTo>
                  <a:pt x="78837" y="9831"/>
                </a:lnTo>
                <a:lnTo>
                  <a:pt x="129082" y="0"/>
                </a:lnTo>
                <a:lnTo>
                  <a:pt x="154382" y="2426"/>
                </a:lnTo>
                <a:lnTo>
                  <a:pt x="200697" y="21019"/>
                </a:lnTo>
                <a:lnTo>
                  <a:pt x="236477" y="55696"/>
                </a:lnTo>
                <a:lnTo>
                  <a:pt x="255661" y="100583"/>
                </a:lnTo>
                <a:lnTo>
                  <a:pt x="258164" y="125104"/>
                </a:lnTo>
                <a:lnTo>
                  <a:pt x="248021" y="173800"/>
                </a:lnTo>
                <a:lnTo>
                  <a:pt x="220357" y="213566"/>
                </a:lnTo>
                <a:lnTo>
                  <a:pt x="179327" y="240377"/>
                </a:lnTo>
                <a:lnTo>
                  <a:pt x="129082" y="25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6" name="object 49">
            <a:extLst>
              <a:ext uri="{FF2B5EF4-FFF2-40B4-BE49-F238E27FC236}">
                <a16:creationId xmlns:a16="http://schemas.microsoft.com/office/drawing/2014/main" id="{49C6273D-F841-0B41-9614-4DD86FB180D3}"/>
              </a:ext>
            </a:extLst>
          </p:cNvPr>
          <p:cNvSpPr/>
          <p:nvPr/>
        </p:nvSpPr>
        <p:spPr>
          <a:xfrm>
            <a:off x="8168350" y="4456897"/>
            <a:ext cx="125328" cy="121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0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7" name="Text Placeholder 3">
            <a:extLst>
              <a:ext uri="{FF2B5EF4-FFF2-40B4-BE49-F238E27FC236}">
                <a16:creationId xmlns:a16="http://schemas.microsoft.com/office/drawing/2014/main" id="{16F94491-568D-8147-8CF5-0B8173C55164}"/>
              </a:ext>
            </a:extLst>
          </p:cNvPr>
          <p:cNvSpPr txBox="1">
            <a:spLocks/>
          </p:cNvSpPr>
          <p:nvPr/>
        </p:nvSpPr>
        <p:spPr>
          <a:xfrm>
            <a:off x="568462" y="1524001"/>
            <a:ext cx="7080912" cy="4991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If pods are heavily loaded, then </a:t>
            </a:r>
            <a:r>
              <a:rPr lang="en-US" sz="2000">
                <a:solidFill>
                  <a:srgbClr val="ED912D"/>
                </a:solidFill>
              </a:rPr>
              <a:t>starting new pods </a:t>
            </a:r>
            <a:r>
              <a:rPr lang="en-US" sz="2000"/>
              <a:t>may bring average load down</a:t>
            </a:r>
          </a:p>
          <a:p>
            <a:r>
              <a:rPr lang="en-US" sz="2000"/>
              <a:t>If pods are barely loaded, then </a:t>
            </a:r>
            <a:r>
              <a:rPr lang="en-US" sz="2000">
                <a:solidFill>
                  <a:srgbClr val="ED912D"/>
                </a:solidFill>
              </a:rPr>
              <a:t>stopping pods </a:t>
            </a:r>
            <a:r>
              <a:rPr lang="en-US" sz="2000"/>
              <a:t>will free resources</a:t>
            </a:r>
          </a:p>
          <a:p>
            <a:r>
              <a:rPr lang="en-US" sz="2000"/>
              <a:t>Specify the target for the load</a:t>
            </a:r>
          </a:p>
          <a:p>
            <a:pPr lvl="1"/>
            <a:r>
              <a:rPr lang="en-US" sz="1600"/>
              <a:t>Ex: target = CPU utilization 70%</a:t>
            </a:r>
          </a:p>
          <a:p>
            <a:pPr lvl="1"/>
            <a:r>
              <a:rPr lang="en-US" sz="1600"/>
              <a:t>Ex: target = HTTP Requests per minute 10000 </a:t>
            </a:r>
            <a:br>
              <a:rPr lang="en-US" sz="1600"/>
            </a:br>
            <a:endParaRPr lang="en-US" sz="1600"/>
          </a:p>
          <a:p>
            <a:r>
              <a:rPr lang="en-US" sz="2000"/>
              <a:t>Supports – </a:t>
            </a:r>
            <a:r>
              <a:rPr lang="en-US" sz="2000">
                <a:solidFill>
                  <a:srgbClr val="ED912D"/>
                </a:solidFill>
              </a:rPr>
              <a:t>resource metrics </a:t>
            </a:r>
            <a:r>
              <a:rPr lang="en-US" sz="2000"/>
              <a:t>(pod resource metrics), </a:t>
            </a:r>
            <a:r>
              <a:rPr lang="en-US" sz="2000">
                <a:solidFill>
                  <a:srgbClr val="ED912D"/>
                </a:solidFill>
              </a:rPr>
              <a:t>custom metrics</a:t>
            </a:r>
            <a:r>
              <a:rPr lang="en-US" sz="2000"/>
              <a:t>, or</a:t>
            </a:r>
            <a:r>
              <a:rPr lang="en-US" sz="2000">
                <a:solidFill>
                  <a:srgbClr val="ED912D"/>
                </a:solidFill>
              </a:rPr>
              <a:t> external metrics</a:t>
            </a:r>
          </a:p>
          <a:p>
            <a:pPr lvl="1"/>
            <a:r>
              <a:rPr lang="en-US" sz="1600"/>
              <a:t>Resource metrics: CPU, Memory</a:t>
            </a:r>
          </a:p>
          <a:p>
            <a:pPr lvl="1"/>
            <a:r>
              <a:rPr lang="en-US" sz="1600"/>
              <a:t>Custom metrics: HTTPRequests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7AED0B4-87B3-9845-94F2-935E64B1B65A}"/>
              </a:ext>
            </a:extLst>
          </p:cNvPr>
          <p:cNvCxnSpPr/>
          <p:nvPr/>
        </p:nvCxnSpPr>
        <p:spPr>
          <a:xfrm>
            <a:off x="10158603" y="1624483"/>
            <a:ext cx="0" cy="4029559"/>
          </a:xfrm>
          <a:prstGeom prst="line">
            <a:avLst/>
          </a:prstGeom>
          <a:ln w="254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bject 31">
            <a:extLst>
              <a:ext uri="{FF2B5EF4-FFF2-40B4-BE49-F238E27FC236}">
                <a16:creationId xmlns:a16="http://schemas.microsoft.com/office/drawing/2014/main" id="{13B6548A-17FB-BE4E-A6C4-9AEB7F135471}"/>
              </a:ext>
            </a:extLst>
          </p:cNvPr>
          <p:cNvSpPr txBox="1"/>
          <p:nvPr/>
        </p:nvSpPr>
        <p:spPr>
          <a:xfrm>
            <a:off x="9614619" y="5755484"/>
            <a:ext cx="1050396" cy="3184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2000" spc="-4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</a:t>
            </a:r>
            <a:endParaRPr sz="2000">
              <a:solidFill>
                <a:srgbClr val="FFC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461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F20583-5083-4B62-AB04-3FAF163D1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026178"/>
            <a:ext cx="6460999" cy="757130"/>
          </a:xfrm>
        </p:spPr>
        <p:txBody>
          <a:bodyPr/>
          <a:lstStyle/>
          <a:p>
            <a:r>
              <a:rPr lang="en-US" dirty="0"/>
              <a:t>Flexible Compute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248B7E1-7ECA-474D-8905-D6A9821A8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Cost Optimization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777C92-4602-4DA5-9055-9B7719C57F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Douglas Ramiro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EBEF13-3941-42E6-8FBD-F518DC80D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US" dirty="0"/>
              <a:t>Sr. Solutions Architect Flexible Compute</a:t>
            </a:r>
          </a:p>
        </p:txBody>
      </p:sp>
    </p:spTree>
    <p:extLst>
      <p:ext uri="{BB962C8B-B14F-4D97-AF65-F5344CB8AC3E}">
        <p14:creationId xmlns:p14="http://schemas.microsoft.com/office/powerpoint/2010/main" val="214543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8FBF92-A981-C143-BF5E-402710377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CA" dirty="0"/>
              <a:t>Cluster </a:t>
            </a:r>
            <a:r>
              <a:rPr lang="en-CA" dirty="0" err="1"/>
              <a:t>Autoscaler</a:t>
            </a:r>
            <a:r>
              <a:rPr lang="en-US" dirty="0"/>
              <a:t> scale-up </a:t>
            </a:r>
          </a:p>
        </p:txBody>
      </p:sp>
      <p:sp>
        <p:nvSpPr>
          <p:cNvPr id="5" name="Google Shape;154;p31">
            <a:extLst>
              <a:ext uri="{FF2B5EF4-FFF2-40B4-BE49-F238E27FC236}">
                <a16:creationId xmlns:a16="http://schemas.microsoft.com/office/drawing/2014/main" id="{DE6CFA0B-0C11-3049-98CA-EEC8AF2F0E3D}"/>
              </a:ext>
            </a:extLst>
          </p:cNvPr>
          <p:cNvSpPr/>
          <p:nvPr/>
        </p:nvSpPr>
        <p:spPr>
          <a:xfrm>
            <a:off x="5247570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Google Shape;155;p31">
            <a:extLst>
              <a:ext uri="{FF2B5EF4-FFF2-40B4-BE49-F238E27FC236}">
                <a16:creationId xmlns:a16="http://schemas.microsoft.com/office/drawing/2014/main" id="{B7A7DCEF-E81F-994E-BEF5-6F182CD61FEE}"/>
              </a:ext>
            </a:extLst>
          </p:cNvPr>
          <p:cNvSpPr/>
          <p:nvPr/>
        </p:nvSpPr>
        <p:spPr>
          <a:xfrm>
            <a:off x="4201902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Google Shape;156;p31">
            <a:extLst>
              <a:ext uri="{FF2B5EF4-FFF2-40B4-BE49-F238E27FC236}">
                <a16:creationId xmlns:a16="http://schemas.microsoft.com/office/drawing/2014/main" id="{80B86D8F-5861-6842-B7E8-4C8E7D3CECEB}"/>
              </a:ext>
            </a:extLst>
          </p:cNvPr>
          <p:cNvSpPr/>
          <p:nvPr/>
        </p:nvSpPr>
        <p:spPr>
          <a:xfrm rot="5400000">
            <a:off x="4426148" y="4238753"/>
            <a:ext cx="360750" cy="730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8" name="Google Shape;157;p31">
            <a:extLst>
              <a:ext uri="{FF2B5EF4-FFF2-40B4-BE49-F238E27FC236}">
                <a16:creationId xmlns:a16="http://schemas.microsoft.com/office/drawing/2014/main" id="{1890C1E6-997B-4747-A1D5-15BCFF59A69B}"/>
              </a:ext>
            </a:extLst>
          </p:cNvPr>
          <p:cNvGrpSpPr/>
          <p:nvPr/>
        </p:nvGrpSpPr>
        <p:grpSpPr>
          <a:xfrm>
            <a:off x="4264563" y="4413978"/>
            <a:ext cx="332920" cy="182000"/>
            <a:chOff x="2616500" y="470400"/>
            <a:chExt cx="399504" cy="218400"/>
          </a:xfrm>
        </p:grpSpPr>
        <p:sp>
          <p:nvSpPr>
            <p:cNvPr id="9" name="Google Shape;158;p31">
              <a:extLst>
                <a:ext uri="{FF2B5EF4-FFF2-40B4-BE49-F238E27FC236}">
                  <a16:creationId xmlns:a16="http://schemas.microsoft.com/office/drawing/2014/main" id="{7B482AAF-8F6D-8944-8DCB-57EE964D7B9A}"/>
                </a:ext>
              </a:extLst>
            </p:cNvPr>
            <p:cNvSpPr/>
            <p:nvPr/>
          </p:nvSpPr>
          <p:spPr>
            <a:xfrm>
              <a:off x="2616500" y="470400"/>
              <a:ext cx="199800" cy="218400"/>
            </a:xfrm>
            <a:prstGeom prst="rect">
              <a:avLst/>
            </a:prstGeom>
            <a:solidFill>
              <a:srgbClr val="EF9B9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" name="Google Shape;159;p31">
              <a:extLst>
                <a:ext uri="{FF2B5EF4-FFF2-40B4-BE49-F238E27FC236}">
                  <a16:creationId xmlns:a16="http://schemas.microsoft.com/office/drawing/2014/main" id="{DB9D404F-DA65-9E4A-A03C-D7B6012AC186}"/>
                </a:ext>
              </a:extLst>
            </p:cNvPr>
            <p:cNvSpPr/>
            <p:nvPr/>
          </p:nvSpPr>
          <p:spPr>
            <a:xfrm>
              <a:off x="2816204" y="470400"/>
              <a:ext cx="199800" cy="218400"/>
            </a:xfrm>
            <a:prstGeom prst="rect">
              <a:avLst/>
            </a:prstGeom>
            <a:solidFill>
              <a:srgbClr val="EF9B9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1" name="Google Shape;160;p31">
            <a:extLst>
              <a:ext uri="{FF2B5EF4-FFF2-40B4-BE49-F238E27FC236}">
                <a16:creationId xmlns:a16="http://schemas.microsoft.com/office/drawing/2014/main" id="{0A533C06-A08A-2B47-821F-64D940562FEF}"/>
              </a:ext>
            </a:extLst>
          </p:cNvPr>
          <p:cNvGrpSpPr/>
          <p:nvPr/>
        </p:nvGrpSpPr>
        <p:grpSpPr>
          <a:xfrm>
            <a:off x="4209902" y="3546034"/>
            <a:ext cx="332920" cy="182000"/>
            <a:chOff x="2616500" y="470400"/>
            <a:chExt cx="399504" cy="218400"/>
          </a:xfrm>
        </p:grpSpPr>
        <p:sp>
          <p:nvSpPr>
            <p:cNvPr id="12" name="Google Shape;161;p31">
              <a:extLst>
                <a:ext uri="{FF2B5EF4-FFF2-40B4-BE49-F238E27FC236}">
                  <a16:creationId xmlns:a16="http://schemas.microsoft.com/office/drawing/2014/main" id="{DB4E0158-B252-964A-BE0C-78DD993CAEE9}"/>
                </a:ext>
              </a:extLst>
            </p:cNvPr>
            <p:cNvSpPr/>
            <p:nvPr/>
          </p:nvSpPr>
          <p:spPr>
            <a:xfrm>
              <a:off x="2616500" y="470400"/>
              <a:ext cx="199800" cy="218400"/>
            </a:xfrm>
            <a:prstGeom prst="rect">
              <a:avLst/>
            </a:prstGeom>
            <a:solidFill>
              <a:srgbClr val="EF9B9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" name="Google Shape;162;p31">
              <a:extLst>
                <a:ext uri="{FF2B5EF4-FFF2-40B4-BE49-F238E27FC236}">
                  <a16:creationId xmlns:a16="http://schemas.microsoft.com/office/drawing/2014/main" id="{2E65C888-AD4F-704A-8955-1D3DDA7C136A}"/>
                </a:ext>
              </a:extLst>
            </p:cNvPr>
            <p:cNvSpPr/>
            <p:nvPr/>
          </p:nvSpPr>
          <p:spPr>
            <a:xfrm>
              <a:off x="2816204" y="470400"/>
              <a:ext cx="199800" cy="218400"/>
            </a:xfrm>
            <a:prstGeom prst="rect">
              <a:avLst/>
            </a:prstGeom>
            <a:solidFill>
              <a:srgbClr val="EF9B9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4" name="Google Shape;163;p31">
            <a:extLst>
              <a:ext uri="{FF2B5EF4-FFF2-40B4-BE49-F238E27FC236}">
                <a16:creationId xmlns:a16="http://schemas.microsoft.com/office/drawing/2014/main" id="{4EFE1FB3-495C-7C42-B453-5CFC381B3CFD}"/>
              </a:ext>
            </a:extLst>
          </p:cNvPr>
          <p:cNvGrpSpPr/>
          <p:nvPr/>
        </p:nvGrpSpPr>
        <p:grpSpPr>
          <a:xfrm rot="5400000">
            <a:off x="5266749" y="3549067"/>
            <a:ext cx="333633" cy="364473"/>
            <a:chOff x="3149900" y="470400"/>
            <a:chExt cx="400360" cy="437368"/>
          </a:xfrm>
        </p:grpSpPr>
        <p:sp>
          <p:nvSpPr>
            <p:cNvPr id="15" name="Google Shape;164;p31">
              <a:extLst>
                <a:ext uri="{FF2B5EF4-FFF2-40B4-BE49-F238E27FC236}">
                  <a16:creationId xmlns:a16="http://schemas.microsoft.com/office/drawing/2014/main" id="{74682A94-7B61-A440-BEF8-12C314357C7F}"/>
                </a:ext>
              </a:extLst>
            </p:cNvPr>
            <p:cNvSpPr/>
            <p:nvPr/>
          </p:nvSpPr>
          <p:spPr>
            <a:xfrm>
              <a:off x="3149900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Google Shape;165;p31">
              <a:extLst>
                <a:ext uri="{FF2B5EF4-FFF2-40B4-BE49-F238E27FC236}">
                  <a16:creationId xmlns:a16="http://schemas.microsoft.com/office/drawing/2014/main" id="{63759DF2-0640-0743-A313-97F17F562D53}"/>
                </a:ext>
              </a:extLst>
            </p:cNvPr>
            <p:cNvSpPr/>
            <p:nvPr/>
          </p:nvSpPr>
          <p:spPr>
            <a:xfrm>
              <a:off x="3349604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" name="Google Shape;166;p31">
              <a:extLst>
                <a:ext uri="{FF2B5EF4-FFF2-40B4-BE49-F238E27FC236}">
                  <a16:creationId xmlns:a16="http://schemas.microsoft.com/office/drawing/2014/main" id="{681DA0ED-849C-014E-9B10-259716D1D514}"/>
                </a:ext>
              </a:extLst>
            </p:cNvPr>
            <p:cNvSpPr/>
            <p:nvPr/>
          </p:nvSpPr>
          <p:spPr>
            <a:xfrm>
              <a:off x="3350460" y="689368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8" name="Google Shape;167;p31">
            <a:extLst>
              <a:ext uri="{FF2B5EF4-FFF2-40B4-BE49-F238E27FC236}">
                <a16:creationId xmlns:a16="http://schemas.microsoft.com/office/drawing/2014/main" id="{6F2DCB74-1979-1B42-ABA8-F654C3DF1B8F}"/>
              </a:ext>
            </a:extLst>
          </p:cNvPr>
          <p:cNvSpPr/>
          <p:nvPr/>
        </p:nvSpPr>
        <p:spPr>
          <a:xfrm>
            <a:off x="4271876" y="46044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Google Shape;168;p31">
            <a:extLst>
              <a:ext uri="{FF2B5EF4-FFF2-40B4-BE49-F238E27FC236}">
                <a16:creationId xmlns:a16="http://schemas.microsoft.com/office/drawing/2014/main" id="{56FAD3C6-F581-7649-9888-3088F9B8085F}"/>
              </a:ext>
            </a:extLst>
          </p:cNvPr>
          <p:cNvSpPr/>
          <p:nvPr/>
        </p:nvSpPr>
        <p:spPr>
          <a:xfrm>
            <a:off x="4440999" y="46044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Google Shape;169;p31">
            <a:extLst>
              <a:ext uri="{FF2B5EF4-FFF2-40B4-BE49-F238E27FC236}">
                <a16:creationId xmlns:a16="http://schemas.microsoft.com/office/drawing/2014/main" id="{8A62DF2C-D5D4-AF4F-B873-AD52027709FF}"/>
              </a:ext>
            </a:extLst>
          </p:cNvPr>
          <p:cNvSpPr/>
          <p:nvPr/>
        </p:nvSpPr>
        <p:spPr>
          <a:xfrm>
            <a:off x="4605429" y="46044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Google Shape;170;p31">
            <a:extLst>
              <a:ext uri="{FF2B5EF4-FFF2-40B4-BE49-F238E27FC236}">
                <a16:creationId xmlns:a16="http://schemas.microsoft.com/office/drawing/2014/main" id="{63713ADC-538F-5C4E-94C3-0ED2909AC52C}"/>
              </a:ext>
            </a:extLst>
          </p:cNvPr>
          <p:cNvSpPr/>
          <p:nvPr/>
        </p:nvSpPr>
        <p:spPr>
          <a:xfrm>
            <a:off x="4774553" y="46044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Google Shape;171;p31">
            <a:extLst>
              <a:ext uri="{FF2B5EF4-FFF2-40B4-BE49-F238E27FC236}">
                <a16:creationId xmlns:a16="http://schemas.microsoft.com/office/drawing/2014/main" id="{F8C7371C-85CA-AA47-A506-BC7D84DAA7FC}"/>
              </a:ext>
            </a:extLst>
          </p:cNvPr>
          <p:cNvSpPr/>
          <p:nvPr/>
        </p:nvSpPr>
        <p:spPr>
          <a:xfrm>
            <a:off x="4605429" y="44139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3" name="Google Shape;172;p31">
            <a:extLst>
              <a:ext uri="{FF2B5EF4-FFF2-40B4-BE49-F238E27FC236}">
                <a16:creationId xmlns:a16="http://schemas.microsoft.com/office/drawing/2014/main" id="{A25D80B4-5D15-FA48-BC48-61D1E7BCA631}"/>
              </a:ext>
            </a:extLst>
          </p:cNvPr>
          <p:cNvSpPr/>
          <p:nvPr/>
        </p:nvSpPr>
        <p:spPr>
          <a:xfrm>
            <a:off x="4774553" y="44139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" name="Google Shape;173;p31">
            <a:extLst>
              <a:ext uri="{FF2B5EF4-FFF2-40B4-BE49-F238E27FC236}">
                <a16:creationId xmlns:a16="http://schemas.microsoft.com/office/drawing/2014/main" id="{8A2DF844-9AC3-8949-935B-CF60292778EA}"/>
              </a:ext>
            </a:extLst>
          </p:cNvPr>
          <p:cNvSpPr/>
          <p:nvPr/>
        </p:nvSpPr>
        <p:spPr>
          <a:xfrm>
            <a:off x="5772486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5" name="Google Shape;174;p31">
            <a:extLst>
              <a:ext uri="{FF2B5EF4-FFF2-40B4-BE49-F238E27FC236}">
                <a16:creationId xmlns:a16="http://schemas.microsoft.com/office/drawing/2014/main" id="{27715584-2FEA-E947-99D8-C9FFD226DD21}"/>
              </a:ext>
            </a:extLst>
          </p:cNvPr>
          <p:cNvGrpSpPr/>
          <p:nvPr/>
        </p:nvGrpSpPr>
        <p:grpSpPr>
          <a:xfrm>
            <a:off x="5789375" y="3548353"/>
            <a:ext cx="332920" cy="363760"/>
            <a:chOff x="3683300" y="470400"/>
            <a:chExt cx="399504" cy="436512"/>
          </a:xfrm>
        </p:grpSpPr>
        <p:sp>
          <p:nvSpPr>
            <p:cNvPr id="26" name="Google Shape;175;p31">
              <a:extLst>
                <a:ext uri="{FF2B5EF4-FFF2-40B4-BE49-F238E27FC236}">
                  <a16:creationId xmlns:a16="http://schemas.microsoft.com/office/drawing/2014/main" id="{652A58BE-DCBB-EF4D-AC2C-83A9616365E8}"/>
                </a:ext>
              </a:extLst>
            </p:cNvPr>
            <p:cNvSpPr/>
            <p:nvPr/>
          </p:nvSpPr>
          <p:spPr>
            <a:xfrm>
              <a:off x="3683300" y="470400"/>
              <a:ext cx="199800" cy="218400"/>
            </a:xfrm>
            <a:prstGeom prst="rect">
              <a:avLst/>
            </a:prstGeom>
            <a:solidFill>
              <a:srgbClr val="34A85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Google Shape;176;p31">
              <a:extLst>
                <a:ext uri="{FF2B5EF4-FFF2-40B4-BE49-F238E27FC236}">
                  <a16:creationId xmlns:a16="http://schemas.microsoft.com/office/drawing/2014/main" id="{C1CC7BBE-0199-F94B-925F-FC916AF535D7}"/>
                </a:ext>
              </a:extLst>
            </p:cNvPr>
            <p:cNvSpPr/>
            <p:nvPr/>
          </p:nvSpPr>
          <p:spPr>
            <a:xfrm>
              <a:off x="3883004" y="470400"/>
              <a:ext cx="199800" cy="218400"/>
            </a:xfrm>
            <a:prstGeom prst="rect">
              <a:avLst/>
            </a:prstGeom>
            <a:solidFill>
              <a:srgbClr val="34A85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Google Shape;177;p31">
              <a:extLst>
                <a:ext uri="{FF2B5EF4-FFF2-40B4-BE49-F238E27FC236}">
                  <a16:creationId xmlns:a16="http://schemas.microsoft.com/office/drawing/2014/main" id="{A5BAD34C-3581-D84D-8EF6-4CBC0F2280ED}"/>
                </a:ext>
              </a:extLst>
            </p:cNvPr>
            <p:cNvSpPr/>
            <p:nvPr/>
          </p:nvSpPr>
          <p:spPr>
            <a:xfrm>
              <a:off x="3683300" y="688512"/>
              <a:ext cx="199800" cy="218400"/>
            </a:xfrm>
            <a:prstGeom prst="rect">
              <a:avLst/>
            </a:prstGeom>
            <a:solidFill>
              <a:srgbClr val="34A85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9" name="Google Shape;178;p31">
              <a:extLst>
                <a:ext uri="{FF2B5EF4-FFF2-40B4-BE49-F238E27FC236}">
                  <a16:creationId xmlns:a16="http://schemas.microsoft.com/office/drawing/2014/main" id="{E832CC1E-392B-4D41-A302-AD83D5D09823}"/>
                </a:ext>
              </a:extLst>
            </p:cNvPr>
            <p:cNvSpPr/>
            <p:nvPr/>
          </p:nvSpPr>
          <p:spPr>
            <a:xfrm>
              <a:off x="3883004" y="688512"/>
              <a:ext cx="199800" cy="218400"/>
            </a:xfrm>
            <a:prstGeom prst="rect">
              <a:avLst/>
            </a:prstGeom>
            <a:solidFill>
              <a:srgbClr val="34A85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30" name="Google Shape;179;p31">
            <a:extLst>
              <a:ext uri="{FF2B5EF4-FFF2-40B4-BE49-F238E27FC236}">
                <a16:creationId xmlns:a16="http://schemas.microsoft.com/office/drawing/2014/main" id="{7AD1B3D6-D849-8B48-8268-722AA3E50637}"/>
              </a:ext>
            </a:extLst>
          </p:cNvPr>
          <p:cNvSpPr/>
          <p:nvPr/>
        </p:nvSpPr>
        <p:spPr>
          <a:xfrm>
            <a:off x="4216936" y="3710363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Google Shape;180;p31">
            <a:extLst>
              <a:ext uri="{FF2B5EF4-FFF2-40B4-BE49-F238E27FC236}">
                <a16:creationId xmlns:a16="http://schemas.microsoft.com/office/drawing/2014/main" id="{EBBF507F-2AF4-504D-B46A-8AD89C69E4B1}"/>
              </a:ext>
            </a:extLst>
          </p:cNvPr>
          <p:cNvSpPr/>
          <p:nvPr/>
        </p:nvSpPr>
        <p:spPr>
          <a:xfrm>
            <a:off x="4386060" y="3710363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Google Shape;181;p31">
            <a:extLst>
              <a:ext uri="{FF2B5EF4-FFF2-40B4-BE49-F238E27FC236}">
                <a16:creationId xmlns:a16="http://schemas.microsoft.com/office/drawing/2014/main" id="{869AFDD7-1F3C-3741-9E4B-A228B60DCBCE}"/>
              </a:ext>
            </a:extLst>
          </p:cNvPr>
          <p:cNvSpPr/>
          <p:nvPr/>
        </p:nvSpPr>
        <p:spPr>
          <a:xfrm rot="5400000">
            <a:off x="4401518" y="4234995"/>
            <a:ext cx="410000" cy="730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Google Shape;182;p31">
            <a:extLst>
              <a:ext uri="{FF2B5EF4-FFF2-40B4-BE49-F238E27FC236}">
                <a16:creationId xmlns:a16="http://schemas.microsoft.com/office/drawing/2014/main" id="{F84E7186-29C7-504C-8439-8A27C63C4F85}"/>
              </a:ext>
            </a:extLst>
          </p:cNvPr>
          <p:cNvSpPr/>
          <p:nvPr/>
        </p:nvSpPr>
        <p:spPr>
          <a:xfrm>
            <a:off x="4271876" y="46044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Google Shape;183;p31">
            <a:extLst>
              <a:ext uri="{FF2B5EF4-FFF2-40B4-BE49-F238E27FC236}">
                <a16:creationId xmlns:a16="http://schemas.microsoft.com/office/drawing/2014/main" id="{1D558AC0-AC89-8D44-B618-D72A55D6FA81}"/>
              </a:ext>
            </a:extLst>
          </p:cNvPr>
          <p:cNvSpPr/>
          <p:nvPr/>
        </p:nvSpPr>
        <p:spPr>
          <a:xfrm>
            <a:off x="4440999" y="46044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Google Shape;184;p31">
            <a:extLst>
              <a:ext uri="{FF2B5EF4-FFF2-40B4-BE49-F238E27FC236}">
                <a16:creationId xmlns:a16="http://schemas.microsoft.com/office/drawing/2014/main" id="{181EF95C-A84A-FC42-BF9D-EC1AAA3B7AB5}"/>
              </a:ext>
            </a:extLst>
          </p:cNvPr>
          <p:cNvSpPr/>
          <p:nvPr/>
        </p:nvSpPr>
        <p:spPr>
          <a:xfrm>
            <a:off x="4605429" y="46044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Google Shape;185;p31">
            <a:extLst>
              <a:ext uri="{FF2B5EF4-FFF2-40B4-BE49-F238E27FC236}">
                <a16:creationId xmlns:a16="http://schemas.microsoft.com/office/drawing/2014/main" id="{C8D03444-5FDA-C64B-B367-84E0B67470A2}"/>
              </a:ext>
            </a:extLst>
          </p:cNvPr>
          <p:cNvSpPr/>
          <p:nvPr/>
        </p:nvSpPr>
        <p:spPr>
          <a:xfrm>
            <a:off x="4774553" y="46044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Google Shape;186;p31">
            <a:extLst>
              <a:ext uri="{FF2B5EF4-FFF2-40B4-BE49-F238E27FC236}">
                <a16:creationId xmlns:a16="http://schemas.microsoft.com/office/drawing/2014/main" id="{AA4025F3-D7C8-C04B-B249-A381370EADC0}"/>
              </a:ext>
            </a:extLst>
          </p:cNvPr>
          <p:cNvSpPr/>
          <p:nvPr/>
        </p:nvSpPr>
        <p:spPr>
          <a:xfrm>
            <a:off x="4605429" y="44139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Google Shape;187;p31">
            <a:extLst>
              <a:ext uri="{FF2B5EF4-FFF2-40B4-BE49-F238E27FC236}">
                <a16:creationId xmlns:a16="http://schemas.microsoft.com/office/drawing/2014/main" id="{D775A2D0-6597-604F-B59D-32D9D5DC1449}"/>
              </a:ext>
            </a:extLst>
          </p:cNvPr>
          <p:cNvSpPr/>
          <p:nvPr/>
        </p:nvSpPr>
        <p:spPr>
          <a:xfrm>
            <a:off x="4774553" y="4413978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Google Shape;188;p31">
            <a:extLst>
              <a:ext uri="{FF2B5EF4-FFF2-40B4-BE49-F238E27FC236}">
                <a16:creationId xmlns:a16="http://schemas.microsoft.com/office/drawing/2014/main" id="{1ED8B03E-BD08-FE4A-B4A5-742484DEB88C}"/>
              </a:ext>
            </a:extLst>
          </p:cNvPr>
          <p:cNvSpPr/>
          <p:nvPr/>
        </p:nvSpPr>
        <p:spPr>
          <a:xfrm>
            <a:off x="4201902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Google Shape;189;p31">
            <a:extLst>
              <a:ext uri="{FF2B5EF4-FFF2-40B4-BE49-F238E27FC236}">
                <a16:creationId xmlns:a16="http://schemas.microsoft.com/office/drawing/2014/main" id="{C229C296-C2E5-B14B-8754-9D0772E2C61F}"/>
              </a:ext>
            </a:extLst>
          </p:cNvPr>
          <p:cNvSpPr/>
          <p:nvPr/>
        </p:nvSpPr>
        <p:spPr>
          <a:xfrm>
            <a:off x="4216936" y="3710363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Google Shape;190;p31">
            <a:extLst>
              <a:ext uri="{FF2B5EF4-FFF2-40B4-BE49-F238E27FC236}">
                <a16:creationId xmlns:a16="http://schemas.microsoft.com/office/drawing/2014/main" id="{CEF98D92-803E-4E4A-BE12-6B21E4280B49}"/>
              </a:ext>
            </a:extLst>
          </p:cNvPr>
          <p:cNvSpPr/>
          <p:nvPr/>
        </p:nvSpPr>
        <p:spPr>
          <a:xfrm>
            <a:off x="4386060" y="3710363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" name="Google Shape;191;p31">
            <a:extLst>
              <a:ext uri="{FF2B5EF4-FFF2-40B4-BE49-F238E27FC236}">
                <a16:creationId xmlns:a16="http://schemas.microsoft.com/office/drawing/2014/main" id="{F49E09CD-440D-EA4D-ABA0-B000737C5557}"/>
              </a:ext>
            </a:extLst>
          </p:cNvPr>
          <p:cNvSpPr/>
          <p:nvPr/>
        </p:nvSpPr>
        <p:spPr>
          <a:xfrm>
            <a:off x="5247570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3" name="Google Shape;192;p31">
            <a:extLst>
              <a:ext uri="{FF2B5EF4-FFF2-40B4-BE49-F238E27FC236}">
                <a16:creationId xmlns:a16="http://schemas.microsoft.com/office/drawing/2014/main" id="{DE9ED258-773B-9B4B-91D7-B20D677DF3D7}"/>
              </a:ext>
            </a:extLst>
          </p:cNvPr>
          <p:cNvGrpSpPr/>
          <p:nvPr/>
        </p:nvGrpSpPr>
        <p:grpSpPr>
          <a:xfrm rot="5400000">
            <a:off x="5266749" y="3549067"/>
            <a:ext cx="333633" cy="364473"/>
            <a:chOff x="3149900" y="470400"/>
            <a:chExt cx="400360" cy="437368"/>
          </a:xfrm>
        </p:grpSpPr>
        <p:sp>
          <p:nvSpPr>
            <p:cNvPr id="44" name="Google Shape;193;p31">
              <a:extLst>
                <a:ext uri="{FF2B5EF4-FFF2-40B4-BE49-F238E27FC236}">
                  <a16:creationId xmlns:a16="http://schemas.microsoft.com/office/drawing/2014/main" id="{E871FC71-A5FA-FB43-85C8-FE7658003577}"/>
                </a:ext>
              </a:extLst>
            </p:cNvPr>
            <p:cNvSpPr/>
            <p:nvPr/>
          </p:nvSpPr>
          <p:spPr>
            <a:xfrm>
              <a:off x="3149900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Google Shape;194;p31">
              <a:extLst>
                <a:ext uri="{FF2B5EF4-FFF2-40B4-BE49-F238E27FC236}">
                  <a16:creationId xmlns:a16="http://schemas.microsoft.com/office/drawing/2014/main" id="{2BB49C9A-00DD-CC46-8C33-4CC2F3DECAB1}"/>
                </a:ext>
              </a:extLst>
            </p:cNvPr>
            <p:cNvSpPr/>
            <p:nvPr/>
          </p:nvSpPr>
          <p:spPr>
            <a:xfrm>
              <a:off x="3349604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Google Shape;195;p31">
              <a:extLst>
                <a:ext uri="{FF2B5EF4-FFF2-40B4-BE49-F238E27FC236}">
                  <a16:creationId xmlns:a16="http://schemas.microsoft.com/office/drawing/2014/main" id="{4DA7A0E7-CA07-D045-82A0-281309919F06}"/>
                </a:ext>
              </a:extLst>
            </p:cNvPr>
            <p:cNvSpPr/>
            <p:nvPr/>
          </p:nvSpPr>
          <p:spPr>
            <a:xfrm>
              <a:off x="3350460" y="689368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47" name="Google Shape;196;p31">
            <a:extLst>
              <a:ext uri="{FF2B5EF4-FFF2-40B4-BE49-F238E27FC236}">
                <a16:creationId xmlns:a16="http://schemas.microsoft.com/office/drawing/2014/main" id="{63C08228-C599-F544-AD79-00A4023D64F2}"/>
              </a:ext>
            </a:extLst>
          </p:cNvPr>
          <p:cNvSpPr/>
          <p:nvPr/>
        </p:nvSpPr>
        <p:spPr>
          <a:xfrm>
            <a:off x="5247570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48" name="Google Shape;197;p31">
            <a:extLst>
              <a:ext uri="{FF2B5EF4-FFF2-40B4-BE49-F238E27FC236}">
                <a16:creationId xmlns:a16="http://schemas.microsoft.com/office/drawing/2014/main" id="{C633627C-601B-4D48-8943-529F802C35E4}"/>
              </a:ext>
            </a:extLst>
          </p:cNvPr>
          <p:cNvGrpSpPr/>
          <p:nvPr/>
        </p:nvGrpSpPr>
        <p:grpSpPr>
          <a:xfrm rot="5400000">
            <a:off x="5266749" y="3549067"/>
            <a:ext cx="333633" cy="364473"/>
            <a:chOff x="3149900" y="470400"/>
            <a:chExt cx="400360" cy="437368"/>
          </a:xfrm>
        </p:grpSpPr>
        <p:sp>
          <p:nvSpPr>
            <p:cNvPr id="49" name="Google Shape;198;p31">
              <a:extLst>
                <a:ext uri="{FF2B5EF4-FFF2-40B4-BE49-F238E27FC236}">
                  <a16:creationId xmlns:a16="http://schemas.microsoft.com/office/drawing/2014/main" id="{A59FECCF-3EF8-AE4B-8DA3-018394F006DE}"/>
                </a:ext>
              </a:extLst>
            </p:cNvPr>
            <p:cNvSpPr/>
            <p:nvPr/>
          </p:nvSpPr>
          <p:spPr>
            <a:xfrm>
              <a:off x="3149900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Google Shape;199;p31">
              <a:extLst>
                <a:ext uri="{FF2B5EF4-FFF2-40B4-BE49-F238E27FC236}">
                  <a16:creationId xmlns:a16="http://schemas.microsoft.com/office/drawing/2014/main" id="{3FEBF81C-929E-F14D-8852-203E57ED5D20}"/>
                </a:ext>
              </a:extLst>
            </p:cNvPr>
            <p:cNvSpPr/>
            <p:nvPr/>
          </p:nvSpPr>
          <p:spPr>
            <a:xfrm>
              <a:off x="3349604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Google Shape;200;p31">
              <a:extLst>
                <a:ext uri="{FF2B5EF4-FFF2-40B4-BE49-F238E27FC236}">
                  <a16:creationId xmlns:a16="http://schemas.microsoft.com/office/drawing/2014/main" id="{C3505037-932C-8744-B4C0-EE7ED15A69BF}"/>
                </a:ext>
              </a:extLst>
            </p:cNvPr>
            <p:cNvSpPr/>
            <p:nvPr/>
          </p:nvSpPr>
          <p:spPr>
            <a:xfrm>
              <a:off x="3350460" y="689368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2" name="Google Shape;201;p31">
            <a:extLst>
              <a:ext uri="{FF2B5EF4-FFF2-40B4-BE49-F238E27FC236}">
                <a16:creationId xmlns:a16="http://schemas.microsoft.com/office/drawing/2014/main" id="{173BEB37-BA3F-8947-BE3C-A1798EF74090}"/>
              </a:ext>
            </a:extLst>
          </p:cNvPr>
          <p:cNvSpPr/>
          <p:nvPr/>
        </p:nvSpPr>
        <p:spPr>
          <a:xfrm>
            <a:off x="5247570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53" name="Google Shape;202;p31">
            <a:extLst>
              <a:ext uri="{FF2B5EF4-FFF2-40B4-BE49-F238E27FC236}">
                <a16:creationId xmlns:a16="http://schemas.microsoft.com/office/drawing/2014/main" id="{1BB10AD4-CD7B-6941-954E-691FFBD35C01}"/>
              </a:ext>
            </a:extLst>
          </p:cNvPr>
          <p:cNvGrpSpPr/>
          <p:nvPr/>
        </p:nvGrpSpPr>
        <p:grpSpPr>
          <a:xfrm rot="5400000">
            <a:off x="5266749" y="3549067"/>
            <a:ext cx="333633" cy="364473"/>
            <a:chOff x="3149900" y="470400"/>
            <a:chExt cx="400360" cy="437368"/>
          </a:xfrm>
        </p:grpSpPr>
        <p:sp>
          <p:nvSpPr>
            <p:cNvPr id="54" name="Google Shape;203;p31">
              <a:extLst>
                <a:ext uri="{FF2B5EF4-FFF2-40B4-BE49-F238E27FC236}">
                  <a16:creationId xmlns:a16="http://schemas.microsoft.com/office/drawing/2014/main" id="{BC37E9B0-0223-6B41-AA85-3102F04FAB67}"/>
                </a:ext>
              </a:extLst>
            </p:cNvPr>
            <p:cNvSpPr/>
            <p:nvPr/>
          </p:nvSpPr>
          <p:spPr>
            <a:xfrm>
              <a:off x="3149900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5" name="Google Shape;204;p31">
              <a:extLst>
                <a:ext uri="{FF2B5EF4-FFF2-40B4-BE49-F238E27FC236}">
                  <a16:creationId xmlns:a16="http://schemas.microsoft.com/office/drawing/2014/main" id="{88A23B81-D3D7-A743-9199-4F626D12A23E}"/>
                </a:ext>
              </a:extLst>
            </p:cNvPr>
            <p:cNvSpPr/>
            <p:nvPr/>
          </p:nvSpPr>
          <p:spPr>
            <a:xfrm>
              <a:off x="3349604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Google Shape;205;p31">
              <a:extLst>
                <a:ext uri="{FF2B5EF4-FFF2-40B4-BE49-F238E27FC236}">
                  <a16:creationId xmlns:a16="http://schemas.microsoft.com/office/drawing/2014/main" id="{7E04C930-7642-5848-A302-DDE0A21E3925}"/>
                </a:ext>
              </a:extLst>
            </p:cNvPr>
            <p:cNvSpPr/>
            <p:nvPr/>
          </p:nvSpPr>
          <p:spPr>
            <a:xfrm>
              <a:off x="3350460" y="689368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57" name="Google Shape;206;p31">
            <a:extLst>
              <a:ext uri="{FF2B5EF4-FFF2-40B4-BE49-F238E27FC236}">
                <a16:creationId xmlns:a16="http://schemas.microsoft.com/office/drawing/2014/main" id="{3D526964-98E3-124C-A0AD-8A97ECB01A1F}"/>
              </a:ext>
            </a:extLst>
          </p:cNvPr>
          <p:cNvSpPr/>
          <p:nvPr/>
        </p:nvSpPr>
        <p:spPr>
          <a:xfrm>
            <a:off x="5247570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58" name="Google Shape;207;p31">
            <a:extLst>
              <a:ext uri="{FF2B5EF4-FFF2-40B4-BE49-F238E27FC236}">
                <a16:creationId xmlns:a16="http://schemas.microsoft.com/office/drawing/2014/main" id="{63EA7F8E-D4A9-5B45-8897-A6AEF0E190C5}"/>
              </a:ext>
            </a:extLst>
          </p:cNvPr>
          <p:cNvGrpSpPr/>
          <p:nvPr/>
        </p:nvGrpSpPr>
        <p:grpSpPr>
          <a:xfrm rot="5400000">
            <a:off x="5262836" y="3558866"/>
            <a:ext cx="344977" cy="348874"/>
            <a:chOff x="3149900" y="470400"/>
            <a:chExt cx="400360" cy="437368"/>
          </a:xfrm>
        </p:grpSpPr>
        <p:sp>
          <p:nvSpPr>
            <p:cNvPr id="59" name="Google Shape;208;p31">
              <a:extLst>
                <a:ext uri="{FF2B5EF4-FFF2-40B4-BE49-F238E27FC236}">
                  <a16:creationId xmlns:a16="http://schemas.microsoft.com/office/drawing/2014/main" id="{485C8AB4-A4B0-6E4E-8946-A0E72C796F7F}"/>
                </a:ext>
              </a:extLst>
            </p:cNvPr>
            <p:cNvSpPr/>
            <p:nvPr/>
          </p:nvSpPr>
          <p:spPr>
            <a:xfrm>
              <a:off x="3149900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0" name="Google Shape;209;p31">
              <a:extLst>
                <a:ext uri="{FF2B5EF4-FFF2-40B4-BE49-F238E27FC236}">
                  <a16:creationId xmlns:a16="http://schemas.microsoft.com/office/drawing/2014/main" id="{89AF9969-CE0A-2346-8F58-8D3BB2531820}"/>
                </a:ext>
              </a:extLst>
            </p:cNvPr>
            <p:cNvSpPr/>
            <p:nvPr/>
          </p:nvSpPr>
          <p:spPr>
            <a:xfrm>
              <a:off x="3349604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Google Shape;210;p31">
              <a:extLst>
                <a:ext uri="{FF2B5EF4-FFF2-40B4-BE49-F238E27FC236}">
                  <a16:creationId xmlns:a16="http://schemas.microsoft.com/office/drawing/2014/main" id="{1BFD15A0-C320-E14E-AA8C-07C63B400969}"/>
                </a:ext>
              </a:extLst>
            </p:cNvPr>
            <p:cNvSpPr/>
            <p:nvPr/>
          </p:nvSpPr>
          <p:spPr>
            <a:xfrm>
              <a:off x="3350460" y="689368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2" name="Google Shape;211;p31">
            <a:extLst>
              <a:ext uri="{FF2B5EF4-FFF2-40B4-BE49-F238E27FC236}">
                <a16:creationId xmlns:a16="http://schemas.microsoft.com/office/drawing/2014/main" id="{B7D59F5F-B459-C64F-9B5A-30E7E3136D34}"/>
              </a:ext>
            </a:extLst>
          </p:cNvPr>
          <p:cNvSpPr/>
          <p:nvPr/>
        </p:nvSpPr>
        <p:spPr>
          <a:xfrm>
            <a:off x="5772486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3" name="Google Shape;212;p31">
            <a:extLst>
              <a:ext uri="{FF2B5EF4-FFF2-40B4-BE49-F238E27FC236}">
                <a16:creationId xmlns:a16="http://schemas.microsoft.com/office/drawing/2014/main" id="{CC052952-C4C5-344D-BFD8-F0F9D401BB5E}"/>
              </a:ext>
            </a:extLst>
          </p:cNvPr>
          <p:cNvGrpSpPr/>
          <p:nvPr/>
        </p:nvGrpSpPr>
        <p:grpSpPr>
          <a:xfrm>
            <a:off x="5800236" y="3557361"/>
            <a:ext cx="315742" cy="344990"/>
            <a:chOff x="3683300" y="470400"/>
            <a:chExt cx="399504" cy="436512"/>
          </a:xfrm>
        </p:grpSpPr>
        <p:sp>
          <p:nvSpPr>
            <p:cNvPr id="64" name="Google Shape;213;p31">
              <a:extLst>
                <a:ext uri="{FF2B5EF4-FFF2-40B4-BE49-F238E27FC236}">
                  <a16:creationId xmlns:a16="http://schemas.microsoft.com/office/drawing/2014/main" id="{F28B682C-B8D5-8144-BF6B-AE17DD4113A7}"/>
                </a:ext>
              </a:extLst>
            </p:cNvPr>
            <p:cNvSpPr/>
            <p:nvPr/>
          </p:nvSpPr>
          <p:spPr>
            <a:xfrm>
              <a:off x="3683300" y="470400"/>
              <a:ext cx="199800" cy="218400"/>
            </a:xfrm>
            <a:prstGeom prst="rect">
              <a:avLst/>
            </a:prstGeom>
            <a:solidFill>
              <a:srgbClr val="34A85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5" name="Google Shape;214;p31">
              <a:extLst>
                <a:ext uri="{FF2B5EF4-FFF2-40B4-BE49-F238E27FC236}">
                  <a16:creationId xmlns:a16="http://schemas.microsoft.com/office/drawing/2014/main" id="{B3020127-5BD4-8744-BAC0-5D5A7271337D}"/>
                </a:ext>
              </a:extLst>
            </p:cNvPr>
            <p:cNvSpPr/>
            <p:nvPr/>
          </p:nvSpPr>
          <p:spPr>
            <a:xfrm>
              <a:off x="3883004" y="470400"/>
              <a:ext cx="199800" cy="218400"/>
            </a:xfrm>
            <a:prstGeom prst="rect">
              <a:avLst/>
            </a:prstGeom>
            <a:solidFill>
              <a:srgbClr val="34A85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6" name="Google Shape;215;p31">
              <a:extLst>
                <a:ext uri="{FF2B5EF4-FFF2-40B4-BE49-F238E27FC236}">
                  <a16:creationId xmlns:a16="http://schemas.microsoft.com/office/drawing/2014/main" id="{EFD6F058-1D38-2647-9FF1-DA00FDA6BA96}"/>
                </a:ext>
              </a:extLst>
            </p:cNvPr>
            <p:cNvSpPr/>
            <p:nvPr/>
          </p:nvSpPr>
          <p:spPr>
            <a:xfrm>
              <a:off x="3683300" y="688512"/>
              <a:ext cx="199800" cy="218400"/>
            </a:xfrm>
            <a:prstGeom prst="rect">
              <a:avLst/>
            </a:prstGeom>
            <a:solidFill>
              <a:srgbClr val="34A85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7" name="Google Shape;216;p31">
              <a:extLst>
                <a:ext uri="{FF2B5EF4-FFF2-40B4-BE49-F238E27FC236}">
                  <a16:creationId xmlns:a16="http://schemas.microsoft.com/office/drawing/2014/main" id="{5C7FA2DD-6C49-0C48-B95B-353A45972EA7}"/>
                </a:ext>
              </a:extLst>
            </p:cNvPr>
            <p:cNvSpPr/>
            <p:nvPr/>
          </p:nvSpPr>
          <p:spPr>
            <a:xfrm>
              <a:off x="3883004" y="688512"/>
              <a:ext cx="199800" cy="218400"/>
            </a:xfrm>
            <a:prstGeom prst="rect">
              <a:avLst/>
            </a:prstGeom>
            <a:solidFill>
              <a:srgbClr val="34A85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68" name="Google Shape;217;p31">
            <a:extLst>
              <a:ext uri="{FF2B5EF4-FFF2-40B4-BE49-F238E27FC236}">
                <a16:creationId xmlns:a16="http://schemas.microsoft.com/office/drawing/2014/main" id="{8FFE9F11-2974-A94A-ADA2-FADB5B5E0DA8}"/>
              </a:ext>
            </a:extLst>
          </p:cNvPr>
          <p:cNvSpPr/>
          <p:nvPr/>
        </p:nvSpPr>
        <p:spPr>
          <a:xfrm>
            <a:off x="4722643" y="3544103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69" name="Google Shape;218;p31">
            <a:extLst>
              <a:ext uri="{FF2B5EF4-FFF2-40B4-BE49-F238E27FC236}">
                <a16:creationId xmlns:a16="http://schemas.microsoft.com/office/drawing/2014/main" id="{831C7F6F-A2B1-AE49-AAAC-9E6DA53FBEA8}"/>
              </a:ext>
            </a:extLst>
          </p:cNvPr>
          <p:cNvGrpSpPr/>
          <p:nvPr/>
        </p:nvGrpSpPr>
        <p:grpSpPr>
          <a:xfrm>
            <a:off x="4745060" y="3558118"/>
            <a:ext cx="332920" cy="352150"/>
            <a:chOff x="2616500" y="470400"/>
            <a:chExt cx="399504" cy="422580"/>
          </a:xfrm>
        </p:grpSpPr>
        <p:sp>
          <p:nvSpPr>
            <p:cNvPr id="70" name="Google Shape;219;p31">
              <a:extLst>
                <a:ext uri="{FF2B5EF4-FFF2-40B4-BE49-F238E27FC236}">
                  <a16:creationId xmlns:a16="http://schemas.microsoft.com/office/drawing/2014/main" id="{DD57067A-C595-304D-A6E7-E3AB1B2B3BF1}"/>
                </a:ext>
              </a:extLst>
            </p:cNvPr>
            <p:cNvSpPr/>
            <p:nvPr/>
          </p:nvSpPr>
          <p:spPr>
            <a:xfrm>
              <a:off x="2616500" y="67458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1" name="Google Shape;220;p31">
              <a:extLst>
                <a:ext uri="{FF2B5EF4-FFF2-40B4-BE49-F238E27FC236}">
                  <a16:creationId xmlns:a16="http://schemas.microsoft.com/office/drawing/2014/main" id="{C4EC89AF-EECF-4A44-AA1E-6271CE46E4CD}"/>
                </a:ext>
              </a:extLst>
            </p:cNvPr>
            <p:cNvSpPr/>
            <p:nvPr/>
          </p:nvSpPr>
          <p:spPr>
            <a:xfrm>
              <a:off x="2816204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72" name="Google Shape;221;p31">
            <a:extLst>
              <a:ext uri="{FF2B5EF4-FFF2-40B4-BE49-F238E27FC236}">
                <a16:creationId xmlns:a16="http://schemas.microsoft.com/office/drawing/2014/main" id="{852ACDED-A327-ED45-B3E4-25C7B72464AD}"/>
              </a:ext>
            </a:extLst>
          </p:cNvPr>
          <p:cNvSpPr/>
          <p:nvPr/>
        </p:nvSpPr>
        <p:spPr>
          <a:xfrm rot="5400000">
            <a:off x="5236852" y="4231922"/>
            <a:ext cx="410000" cy="730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3" name="Google Shape;222;p31">
            <a:extLst>
              <a:ext uri="{FF2B5EF4-FFF2-40B4-BE49-F238E27FC236}">
                <a16:creationId xmlns:a16="http://schemas.microsoft.com/office/drawing/2014/main" id="{6BB0D291-6EDB-5944-A412-27D2D27A58F4}"/>
              </a:ext>
            </a:extLst>
          </p:cNvPr>
          <p:cNvSpPr/>
          <p:nvPr/>
        </p:nvSpPr>
        <p:spPr>
          <a:xfrm>
            <a:off x="4913013" y="3728638"/>
            <a:ext cx="166500" cy="182000"/>
          </a:xfrm>
          <a:prstGeom prst="rect">
            <a:avLst/>
          </a:prstGeom>
          <a:solidFill>
            <a:srgbClr val="FABB0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74" name="Google Shape;223;p31">
            <a:extLst>
              <a:ext uri="{FF2B5EF4-FFF2-40B4-BE49-F238E27FC236}">
                <a16:creationId xmlns:a16="http://schemas.microsoft.com/office/drawing/2014/main" id="{E08796BE-4411-DC45-A072-87DFD4E2F6AB}"/>
              </a:ext>
            </a:extLst>
          </p:cNvPr>
          <p:cNvGrpSpPr/>
          <p:nvPr/>
        </p:nvGrpSpPr>
        <p:grpSpPr>
          <a:xfrm rot="5400000">
            <a:off x="5473785" y="2796866"/>
            <a:ext cx="344977" cy="348874"/>
            <a:chOff x="3149900" y="470400"/>
            <a:chExt cx="400360" cy="437368"/>
          </a:xfrm>
        </p:grpSpPr>
        <p:sp>
          <p:nvSpPr>
            <p:cNvPr id="75" name="Google Shape;224;p31">
              <a:extLst>
                <a:ext uri="{FF2B5EF4-FFF2-40B4-BE49-F238E27FC236}">
                  <a16:creationId xmlns:a16="http://schemas.microsoft.com/office/drawing/2014/main" id="{E80083FB-9C53-2C45-9189-54D59BDC2664}"/>
                </a:ext>
              </a:extLst>
            </p:cNvPr>
            <p:cNvSpPr/>
            <p:nvPr/>
          </p:nvSpPr>
          <p:spPr>
            <a:xfrm>
              <a:off x="3149900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6" name="Google Shape;225;p31">
              <a:extLst>
                <a:ext uri="{FF2B5EF4-FFF2-40B4-BE49-F238E27FC236}">
                  <a16:creationId xmlns:a16="http://schemas.microsoft.com/office/drawing/2014/main" id="{BFA5E229-ADBD-0B48-867D-6A71555A0DCA}"/>
                </a:ext>
              </a:extLst>
            </p:cNvPr>
            <p:cNvSpPr/>
            <p:nvPr/>
          </p:nvSpPr>
          <p:spPr>
            <a:xfrm>
              <a:off x="3349604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77" name="Google Shape;226;p31">
              <a:extLst>
                <a:ext uri="{FF2B5EF4-FFF2-40B4-BE49-F238E27FC236}">
                  <a16:creationId xmlns:a16="http://schemas.microsoft.com/office/drawing/2014/main" id="{851FC7B3-B279-DD4B-9257-BDD0124CDE6A}"/>
                </a:ext>
              </a:extLst>
            </p:cNvPr>
            <p:cNvSpPr/>
            <p:nvPr/>
          </p:nvSpPr>
          <p:spPr>
            <a:xfrm>
              <a:off x="3350460" y="689368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cxnSp>
        <p:nvCxnSpPr>
          <p:cNvPr id="78" name="Google Shape;227;p31">
            <a:extLst>
              <a:ext uri="{FF2B5EF4-FFF2-40B4-BE49-F238E27FC236}">
                <a16:creationId xmlns:a16="http://schemas.microsoft.com/office/drawing/2014/main" id="{3F5D67F9-E2E7-CC40-8C2D-989F44009468}"/>
              </a:ext>
            </a:extLst>
          </p:cNvPr>
          <p:cNvCxnSpPr/>
          <p:nvPr/>
        </p:nvCxnSpPr>
        <p:spPr>
          <a:xfrm>
            <a:off x="2312309" y="3330978"/>
            <a:ext cx="6355500" cy="0"/>
          </a:xfrm>
          <a:prstGeom prst="straightConnector1">
            <a:avLst/>
          </a:prstGeom>
          <a:noFill/>
          <a:ln w="19050" cap="flat" cmpd="sng">
            <a:solidFill>
              <a:srgbClr val="FBBC04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79" name="Google Shape;228;p31">
            <a:extLst>
              <a:ext uri="{FF2B5EF4-FFF2-40B4-BE49-F238E27FC236}">
                <a16:creationId xmlns:a16="http://schemas.microsoft.com/office/drawing/2014/main" id="{ABFF42CD-3EED-AA4B-A909-B745A4D6703F}"/>
              </a:ext>
            </a:extLst>
          </p:cNvPr>
          <p:cNvSpPr txBox="1"/>
          <p:nvPr/>
        </p:nvSpPr>
        <p:spPr>
          <a:xfrm>
            <a:off x="1666068" y="3576811"/>
            <a:ext cx="2340167" cy="31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" sz="2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Trebuchet MS"/>
              </a:rPr>
              <a:t>ASG1-m5.xlarge</a:t>
            </a:r>
            <a:endParaRPr sz="2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Trebuchet MS"/>
            </a:endParaRPr>
          </a:p>
        </p:txBody>
      </p:sp>
      <p:sp>
        <p:nvSpPr>
          <p:cNvPr id="80" name="Google Shape;229;p31">
            <a:extLst>
              <a:ext uri="{FF2B5EF4-FFF2-40B4-BE49-F238E27FC236}">
                <a16:creationId xmlns:a16="http://schemas.microsoft.com/office/drawing/2014/main" id="{A61F2782-DE68-AE48-86AE-D33183777560}"/>
              </a:ext>
            </a:extLst>
          </p:cNvPr>
          <p:cNvSpPr txBox="1"/>
          <p:nvPr/>
        </p:nvSpPr>
        <p:spPr>
          <a:xfrm>
            <a:off x="1646208" y="4442436"/>
            <a:ext cx="2360028" cy="31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" sz="2000" b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Trebuchet MS"/>
              </a:rPr>
              <a:t>ASG2-m5.2xlarge</a:t>
            </a:r>
            <a:endParaRPr sz="2000" b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Trebuchet MS"/>
            </a:endParaRPr>
          </a:p>
        </p:txBody>
      </p:sp>
      <p:sp>
        <p:nvSpPr>
          <p:cNvPr id="81" name="Google Shape;230;p31">
            <a:extLst>
              <a:ext uri="{FF2B5EF4-FFF2-40B4-BE49-F238E27FC236}">
                <a16:creationId xmlns:a16="http://schemas.microsoft.com/office/drawing/2014/main" id="{3B842008-17C9-6C46-94AB-68610ED9A64A}"/>
              </a:ext>
            </a:extLst>
          </p:cNvPr>
          <p:cNvSpPr/>
          <p:nvPr/>
        </p:nvSpPr>
        <p:spPr>
          <a:xfrm>
            <a:off x="8525128" y="4637870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2" name="Google Shape;231;p31">
            <a:extLst>
              <a:ext uri="{FF2B5EF4-FFF2-40B4-BE49-F238E27FC236}">
                <a16:creationId xmlns:a16="http://schemas.microsoft.com/office/drawing/2014/main" id="{9422A9D2-57FA-2A42-A63E-3C2A2748C3EE}"/>
              </a:ext>
            </a:extLst>
          </p:cNvPr>
          <p:cNvSpPr/>
          <p:nvPr/>
        </p:nvSpPr>
        <p:spPr>
          <a:xfrm rot="5400000">
            <a:off x="8624636" y="5268813"/>
            <a:ext cx="172250" cy="174250"/>
          </a:xfrm>
          <a:prstGeom prst="rect">
            <a:avLst/>
          </a:prstGeom>
          <a:solidFill>
            <a:srgbClr val="FABB0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83" name="Google Shape;232;p31">
            <a:extLst>
              <a:ext uri="{FF2B5EF4-FFF2-40B4-BE49-F238E27FC236}">
                <a16:creationId xmlns:a16="http://schemas.microsoft.com/office/drawing/2014/main" id="{12911551-981B-3547-9DA4-77B48D85FCFB}"/>
              </a:ext>
            </a:extLst>
          </p:cNvPr>
          <p:cNvGrpSpPr/>
          <p:nvPr/>
        </p:nvGrpSpPr>
        <p:grpSpPr>
          <a:xfrm>
            <a:off x="5283431" y="4433019"/>
            <a:ext cx="468450" cy="341475"/>
            <a:chOff x="4902500" y="470400"/>
            <a:chExt cx="600064" cy="437368"/>
          </a:xfrm>
        </p:grpSpPr>
        <p:sp>
          <p:nvSpPr>
            <p:cNvPr id="84" name="Google Shape;233;p31">
              <a:extLst>
                <a:ext uri="{FF2B5EF4-FFF2-40B4-BE49-F238E27FC236}">
                  <a16:creationId xmlns:a16="http://schemas.microsoft.com/office/drawing/2014/main" id="{B11BB653-84A6-B24A-9BC0-669BB8CF7967}"/>
                </a:ext>
              </a:extLst>
            </p:cNvPr>
            <p:cNvSpPr/>
            <p:nvPr/>
          </p:nvSpPr>
          <p:spPr>
            <a:xfrm>
              <a:off x="4902500" y="470400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5" name="Google Shape;234;p31">
              <a:extLst>
                <a:ext uri="{FF2B5EF4-FFF2-40B4-BE49-F238E27FC236}">
                  <a16:creationId xmlns:a16="http://schemas.microsoft.com/office/drawing/2014/main" id="{487400D4-69BA-0044-B507-1CE8560AA80E}"/>
                </a:ext>
              </a:extLst>
            </p:cNvPr>
            <p:cNvSpPr/>
            <p:nvPr/>
          </p:nvSpPr>
          <p:spPr>
            <a:xfrm>
              <a:off x="5102204" y="470400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6" name="Google Shape;235;p31">
              <a:extLst>
                <a:ext uri="{FF2B5EF4-FFF2-40B4-BE49-F238E27FC236}">
                  <a16:creationId xmlns:a16="http://schemas.microsoft.com/office/drawing/2014/main" id="{D826215C-7872-3948-8A75-D5D50856041E}"/>
                </a:ext>
              </a:extLst>
            </p:cNvPr>
            <p:cNvSpPr/>
            <p:nvPr/>
          </p:nvSpPr>
          <p:spPr>
            <a:xfrm>
              <a:off x="4902500" y="688512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7" name="Google Shape;236;p31">
              <a:extLst>
                <a:ext uri="{FF2B5EF4-FFF2-40B4-BE49-F238E27FC236}">
                  <a16:creationId xmlns:a16="http://schemas.microsoft.com/office/drawing/2014/main" id="{8B01C9AA-4B9B-8049-9A2C-87E4E9ED2927}"/>
                </a:ext>
              </a:extLst>
            </p:cNvPr>
            <p:cNvSpPr/>
            <p:nvPr/>
          </p:nvSpPr>
          <p:spPr>
            <a:xfrm>
              <a:off x="5102204" y="688512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8" name="Google Shape;237;p31">
              <a:extLst>
                <a:ext uri="{FF2B5EF4-FFF2-40B4-BE49-F238E27FC236}">
                  <a16:creationId xmlns:a16="http://schemas.microsoft.com/office/drawing/2014/main" id="{864B8A3C-3CAE-CB46-9823-A752136259E9}"/>
                </a:ext>
              </a:extLst>
            </p:cNvPr>
            <p:cNvSpPr/>
            <p:nvPr/>
          </p:nvSpPr>
          <p:spPr>
            <a:xfrm>
              <a:off x="5301908" y="689368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9" name="Google Shape;238;p31">
              <a:extLst>
                <a:ext uri="{FF2B5EF4-FFF2-40B4-BE49-F238E27FC236}">
                  <a16:creationId xmlns:a16="http://schemas.microsoft.com/office/drawing/2014/main" id="{3F7FFABD-9105-3244-B471-8F08F9418B98}"/>
                </a:ext>
              </a:extLst>
            </p:cNvPr>
            <p:cNvSpPr/>
            <p:nvPr/>
          </p:nvSpPr>
          <p:spPr>
            <a:xfrm>
              <a:off x="5302764" y="470400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90" name="Google Shape;239;p31">
            <a:extLst>
              <a:ext uri="{FF2B5EF4-FFF2-40B4-BE49-F238E27FC236}">
                <a16:creationId xmlns:a16="http://schemas.microsoft.com/office/drawing/2014/main" id="{E3564538-E367-154C-B99F-B0B1EF926EB6}"/>
              </a:ext>
            </a:extLst>
          </p:cNvPr>
          <p:cNvSpPr/>
          <p:nvPr/>
        </p:nvSpPr>
        <p:spPr>
          <a:xfrm>
            <a:off x="5114700" y="4590371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1" name="Google Shape;240;p31">
            <a:extLst>
              <a:ext uri="{FF2B5EF4-FFF2-40B4-BE49-F238E27FC236}">
                <a16:creationId xmlns:a16="http://schemas.microsoft.com/office/drawing/2014/main" id="{26286A4C-8842-744C-AA60-12CA5116F3B6}"/>
              </a:ext>
            </a:extLst>
          </p:cNvPr>
          <p:cNvSpPr/>
          <p:nvPr/>
        </p:nvSpPr>
        <p:spPr>
          <a:xfrm rot="5400000">
            <a:off x="6062352" y="4231922"/>
            <a:ext cx="410000" cy="730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92" name="Google Shape;241;p31">
            <a:extLst>
              <a:ext uri="{FF2B5EF4-FFF2-40B4-BE49-F238E27FC236}">
                <a16:creationId xmlns:a16="http://schemas.microsoft.com/office/drawing/2014/main" id="{E0B2B999-F4A6-574A-986C-D5FD06B67D91}"/>
              </a:ext>
            </a:extLst>
          </p:cNvPr>
          <p:cNvGrpSpPr/>
          <p:nvPr/>
        </p:nvGrpSpPr>
        <p:grpSpPr>
          <a:xfrm>
            <a:off x="5942639" y="4433019"/>
            <a:ext cx="468450" cy="341475"/>
            <a:chOff x="4902500" y="470400"/>
            <a:chExt cx="600064" cy="437368"/>
          </a:xfrm>
        </p:grpSpPr>
        <p:sp>
          <p:nvSpPr>
            <p:cNvPr id="93" name="Google Shape;242;p31">
              <a:extLst>
                <a:ext uri="{FF2B5EF4-FFF2-40B4-BE49-F238E27FC236}">
                  <a16:creationId xmlns:a16="http://schemas.microsoft.com/office/drawing/2014/main" id="{61BCB112-F952-AF49-A228-7902494DF519}"/>
                </a:ext>
              </a:extLst>
            </p:cNvPr>
            <p:cNvSpPr/>
            <p:nvPr/>
          </p:nvSpPr>
          <p:spPr>
            <a:xfrm>
              <a:off x="4902500" y="470400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4" name="Google Shape;243;p31">
              <a:extLst>
                <a:ext uri="{FF2B5EF4-FFF2-40B4-BE49-F238E27FC236}">
                  <a16:creationId xmlns:a16="http://schemas.microsoft.com/office/drawing/2014/main" id="{1E8B3A71-98A8-6F48-B88E-DA426D7DB0FC}"/>
                </a:ext>
              </a:extLst>
            </p:cNvPr>
            <p:cNvSpPr/>
            <p:nvPr/>
          </p:nvSpPr>
          <p:spPr>
            <a:xfrm>
              <a:off x="5102204" y="470400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5" name="Google Shape;244;p31">
              <a:extLst>
                <a:ext uri="{FF2B5EF4-FFF2-40B4-BE49-F238E27FC236}">
                  <a16:creationId xmlns:a16="http://schemas.microsoft.com/office/drawing/2014/main" id="{AFEA9C97-2ED7-F241-9FDD-07027B9D5354}"/>
                </a:ext>
              </a:extLst>
            </p:cNvPr>
            <p:cNvSpPr/>
            <p:nvPr/>
          </p:nvSpPr>
          <p:spPr>
            <a:xfrm>
              <a:off x="4902500" y="688512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6" name="Google Shape;245;p31">
              <a:extLst>
                <a:ext uri="{FF2B5EF4-FFF2-40B4-BE49-F238E27FC236}">
                  <a16:creationId xmlns:a16="http://schemas.microsoft.com/office/drawing/2014/main" id="{F1ED9708-D5EC-AC43-A4EF-752552ECD4D8}"/>
                </a:ext>
              </a:extLst>
            </p:cNvPr>
            <p:cNvSpPr/>
            <p:nvPr/>
          </p:nvSpPr>
          <p:spPr>
            <a:xfrm>
              <a:off x="5102204" y="688512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7" name="Google Shape;246;p31">
              <a:extLst>
                <a:ext uri="{FF2B5EF4-FFF2-40B4-BE49-F238E27FC236}">
                  <a16:creationId xmlns:a16="http://schemas.microsoft.com/office/drawing/2014/main" id="{81192F6B-483A-624A-B87A-C4A912470CAA}"/>
                </a:ext>
              </a:extLst>
            </p:cNvPr>
            <p:cNvSpPr/>
            <p:nvPr/>
          </p:nvSpPr>
          <p:spPr>
            <a:xfrm>
              <a:off x="5301908" y="689368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8" name="Google Shape;247;p31">
              <a:extLst>
                <a:ext uri="{FF2B5EF4-FFF2-40B4-BE49-F238E27FC236}">
                  <a16:creationId xmlns:a16="http://schemas.microsoft.com/office/drawing/2014/main" id="{1AA61A30-DC66-2D46-A574-E90BC7EAA4B7}"/>
                </a:ext>
              </a:extLst>
            </p:cNvPr>
            <p:cNvSpPr/>
            <p:nvPr/>
          </p:nvSpPr>
          <p:spPr>
            <a:xfrm>
              <a:off x="5302764" y="470400"/>
              <a:ext cx="199800" cy="218400"/>
            </a:xfrm>
            <a:prstGeom prst="rect">
              <a:avLst/>
            </a:prstGeom>
            <a:solidFill>
              <a:srgbClr val="4184F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99" name="Google Shape;248;p31">
            <a:extLst>
              <a:ext uri="{FF2B5EF4-FFF2-40B4-BE49-F238E27FC236}">
                <a16:creationId xmlns:a16="http://schemas.microsoft.com/office/drawing/2014/main" id="{38379417-21BA-7443-BA98-682139D384F8}"/>
              </a:ext>
            </a:extLst>
          </p:cNvPr>
          <p:cNvSpPr/>
          <p:nvPr/>
        </p:nvSpPr>
        <p:spPr>
          <a:xfrm>
            <a:off x="6411075" y="4590371"/>
            <a:ext cx="166500" cy="182000"/>
          </a:xfrm>
          <a:prstGeom prst="rect">
            <a:avLst/>
          </a:prstGeom>
          <a:solidFill>
            <a:srgbClr val="676C7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0" name="Google Shape;249;p31">
            <a:extLst>
              <a:ext uri="{FF2B5EF4-FFF2-40B4-BE49-F238E27FC236}">
                <a16:creationId xmlns:a16="http://schemas.microsoft.com/office/drawing/2014/main" id="{C2CADCCA-E127-E149-863D-FA40AE462C1C}"/>
              </a:ext>
            </a:extLst>
          </p:cNvPr>
          <p:cNvSpPr txBox="1"/>
          <p:nvPr/>
        </p:nvSpPr>
        <p:spPr>
          <a:xfrm>
            <a:off x="9128697" y="4565013"/>
            <a:ext cx="979744" cy="145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"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Trebuchet MS"/>
              </a:rPr>
              <a:t>Node</a:t>
            </a:r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Trebuchet MS"/>
            </a:endParaRPr>
          </a:p>
        </p:txBody>
      </p:sp>
      <p:sp>
        <p:nvSpPr>
          <p:cNvPr id="101" name="Google Shape;250;p31">
            <a:extLst>
              <a:ext uri="{FF2B5EF4-FFF2-40B4-BE49-F238E27FC236}">
                <a16:creationId xmlns:a16="http://schemas.microsoft.com/office/drawing/2014/main" id="{849F2BDC-5BAA-074F-A15D-873873CBDE24}"/>
              </a:ext>
            </a:extLst>
          </p:cNvPr>
          <p:cNvSpPr txBox="1"/>
          <p:nvPr/>
        </p:nvSpPr>
        <p:spPr>
          <a:xfrm>
            <a:off x="9086210" y="5113995"/>
            <a:ext cx="2507076" cy="3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"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Trebuchet MS"/>
              </a:rPr>
              <a:t>1 core request</a:t>
            </a:r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Trebuchet MS"/>
            </a:endParaRPr>
          </a:p>
        </p:txBody>
      </p:sp>
      <p:grpSp>
        <p:nvGrpSpPr>
          <p:cNvPr id="102" name="Google Shape;251;p31">
            <a:extLst>
              <a:ext uri="{FF2B5EF4-FFF2-40B4-BE49-F238E27FC236}">
                <a16:creationId xmlns:a16="http://schemas.microsoft.com/office/drawing/2014/main" id="{682A42D9-8FD3-1840-9E31-DBE23B131C23}"/>
              </a:ext>
            </a:extLst>
          </p:cNvPr>
          <p:cNvGrpSpPr/>
          <p:nvPr/>
        </p:nvGrpSpPr>
        <p:grpSpPr>
          <a:xfrm>
            <a:off x="4995185" y="2795361"/>
            <a:ext cx="315742" cy="344990"/>
            <a:chOff x="3683300" y="470400"/>
            <a:chExt cx="399504" cy="436512"/>
          </a:xfrm>
        </p:grpSpPr>
        <p:sp>
          <p:nvSpPr>
            <p:cNvPr id="103" name="Google Shape;252;p31">
              <a:extLst>
                <a:ext uri="{FF2B5EF4-FFF2-40B4-BE49-F238E27FC236}">
                  <a16:creationId xmlns:a16="http://schemas.microsoft.com/office/drawing/2014/main" id="{33AA782A-7313-EF4C-8408-B19B5404054D}"/>
                </a:ext>
              </a:extLst>
            </p:cNvPr>
            <p:cNvSpPr/>
            <p:nvPr/>
          </p:nvSpPr>
          <p:spPr>
            <a:xfrm>
              <a:off x="3683300" y="470400"/>
              <a:ext cx="199800" cy="218400"/>
            </a:xfrm>
            <a:prstGeom prst="rect">
              <a:avLst/>
            </a:prstGeom>
            <a:solidFill>
              <a:srgbClr val="FBBC0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4" name="Google Shape;253;p31">
              <a:extLst>
                <a:ext uri="{FF2B5EF4-FFF2-40B4-BE49-F238E27FC236}">
                  <a16:creationId xmlns:a16="http://schemas.microsoft.com/office/drawing/2014/main" id="{5AED4039-E2A4-1844-BEF2-35D6A562B0C6}"/>
                </a:ext>
              </a:extLst>
            </p:cNvPr>
            <p:cNvSpPr/>
            <p:nvPr/>
          </p:nvSpPr>
          <p:spPr>
            <a:xfrm>
              <a:off x="3883004" y="470400"/>
              <a:ext cx="199800" cy="218400"/>
            </a:xfrm>
            <a:prstGeom prst="rect">
              <a:avLst/>
            </a:prstGeom>
            <a:solidFill>
              <a:srgbClr val="FBBC0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5" name="Google Shape;254;p31">
              <a:extLst>
                <a:ext uri="{FF2B5EF4-FFF2-40B4-BE49-F238E27FC236}">
                  <a16:creationId xmlns:a16="http://schemas.microsoft.com/office/drawing/2014/main" id="{C5818C23-B9FC-F342-AC47-E0976EB4C023}"/>
                </a:ext>
              </a:extLst>
            </p:cNvPr>
            <p:cNvSpPr/>
            <p:nvPr/>
          </p:nvSpPr>
          <p:spPr>
            <a:xfrm>
              <a:off x="3683300" y="688512"/>
              <a:ext cx="199800" cy="218400"/>
            </a:xfrm>
            <a:prstGeom prst="rect">
              <a:avLst/>
            </a:prstGeom>
            <a:solidFill>
              <a:srgbClr val="FBBC0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6" name="Google Shape;255;p31">
              <a:extLst>
                <a:ext uri="{FF2B5EF4-FFF2-40B4-BE49-F238E27FC236}">
                  <a16:creationId xmlns:a16="http://schemas.microsoft.com/office/drawing/2014/main" id="{6C5FC88E-0F82-B342-9112-253CB7A23965}"/>
                </a:ext>
              </a:extLst>
            </p:cNvPr>
            <p:cNvSpPr/>
            <p:nvPr/>
          </p:nvSpPr>
          <p:spPr>
            <a:xfrm>
              <a:off x="3883004" y="688512"/>
              <a:ext cx="199800" cy="218400"/>
            </a:xfrm>
            <a:prstGeom prst="rect">
              <a:avLst/>
            </a:prstGeom>
            <a:solidFill>
              <a:srgbClr val="FBBC0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07" name="Google Shape;250;p31">
            <a:extLst>
              <a:ext uri="{FF2B5EF4-FFF2-40B4-BE49-F238E27FC236}">
                <a16:creationId xmlns:a16="http://schemas.microsoft.com/office/drawing/2014/main" id="{147E644B-1A90-CA45-A86C-9BF2428B37C7}"/>
              </a:ext>
            </a:extLst>
          </p:cNvPr>
          <p:cNvSpPr txBox="1"/>
          <p:nvPr/>
        </p:nvSpPr>
        <p:spPr>
          <a:xfrm>
            <a:off x="3689650" y="2234472"/>
            <a:ext cx="3242554" cy="3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algn="ctr"/>
            <a:r>
              <a:rPr lang="en-US" sz="1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Trebuchet MS"/>
              </a:rPr>
              <a:t>Pending pods</a:t>
            </a:r>
            <a:endParaRPr sz="15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Trebuchet MS"/>
            </a:endParaRPr>
          </a:p>
        </p:txBody>
      </p:sp>
      <p:sp>
        <p:nvSpPr>
          <p:cNvPr id="108" name="Google Shape;228;p31">
            <a:extLst>
              <a:ext uri="{FF2B5EF4-FFF2-40B4-BE49-F238E27FC236}">
                <a16:creationId xmlns:a16="http://schemas.microsoft.com/office/drawing/2014/main" id="{849ABBDC-E041-764A-8835-04E92782829F}"/>
              </a:ext>
            </a:extLst>
          </p:cNvPr>
          <p:cNvSpPr txBox="1"/>
          <p:nvPr/>
        </p:nvSpPr>
        <p:spPr>
          <a:xfrm>
            <a:off x="1042801" y="2809530"/>
            <a:ext cx="2967681" cy="31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pPr algn="ctr"/>
            <a:r>
              <a:rPr lang="en" sz="20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Trebuchet MS"/>
              </a:rPr>
              <a:t>HPA / Application &gt;&gt;</a:t>
            </a:r>
            <a:endParaRPr sz="20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Trebuchet MS"/>
            </a:endParaRPr>
          </a:p>
        </p:txBody>
      </p:sp>
      <p:grpSp>
        <p:nvGrpSpPr>
          <p:cNvPr id="109" name="Google Shape;364;p32">
            <a:extLst>
              <a:ext uri="{FF2B5EF4-FFF2-40B4-BE49-F238E27FC236}">
                <a16:creationId xmlns:a16="http://schemas.microsoft.com/office/drawing/2014/main" id="{123B6290-6917-094A-8E50-52E9408E5EAC}"/>
              </a:ext>
            </a:extLst>
          </p:cNvPr>
          <p:cNvGrpSpPr/>
          <p:nvPr/>
        </p:nvGrpSpPr>
        <p:grpSpPr>
          <a:xfrm>
            <a:off x="6340712" y="3555253"/>
            <a:ext cx="315742" cy="344990"/>
            <a:chOff x="3683300" y="470400"/>
            <a:chExt cx="399504" cy="436512"/>
          </a:xfrm>
        </p:grpSpPr>
        <p:sp>
          <p:nvSpPr>
            <p:cNvPr id="110" name="Google Shape;365;p32">
              <a:extLst>
                <a:ext uri="{FF2B5EF4-FFF2-40B4-BE49-F238E27FC236}">
                  <a16:creationId xmlns:a16="http://schemas.microsoft.com/office/drawing/2014/main" id="{8C29B677-7075-1C4E-85BE-ECADEC7396D9}"/>
                </a:ext>
              </a:extLst>
            </p:cNvPr>
            <p:cNvSpPr/>
            <p:nvPr/>
          </p:nvSpPr>
          <p:spPr>
            <a:xfrm>
              <a:off x="3683300" y="470400"/>
              <a:ext cx="199800" cy="218400"/>
            </a:xfrm>
            <a:prstGeom prst="rect">
              <a:avLst/>
            </a:prstGeom>
            <a:solidFill>
              <a:srgbClr val="FBBC0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/>
            </a:p>
          </p:txBody>
        </p:sp>
        <p:sp>
          <p:nvSpPr>
            <p:cNvPr id="111" name="Google Shape;366;p32">
              <a:extLst>
                <a:ext uri="{FF2B5EF4-FFF2-40B4-BE49-F238E27FC236}">
                  <a16:creationId xmlns:a16="http://schemas.microsoft.com/office/drawing/2014/main" id="{3F180D51-C582-6F4D-832E-DC1E8E084AB4}"/>
                </a:ext>
              </a:extLst>
            </p:cNvPr>
            <p:cNvSpPr/>
            <p:nvPr/>
          </p:nvSpPr>
          <p:spPr>
            <a:xfrm>
              <a:off x="3883004" y="470400"/>
              <a:ext cx="199800" cy="218400"/>
            </a:xfrm>
            <a:prstGeom prst="rect">
              <a:avLst/>
            </a:prstGeom>
            <a:solidFill>
              <a:srgbClr val="FBBC0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/>
            </a:p>
          </p:txBody>
        </p:sp>
        <p:sp>
          <p:nvSpPr>
            <p:cNvPr id="112" name="Google Shape;367;p32">
              <a:extLst>
                <a:ext uri="{FF2B5EF4-FFF2-40B4-BE49-F238E27FC236}">
                  <a16:creationId xmlns:a16="http://schemas.microsoft.com/office/drawing/2014/main" id="{4C1E096F-22C7-A949-8CD7-57C2C7AE40CD}"/>
                </a:ext>
              </a:extLst>
            </p:cNvPr>
            <p:cNvSpPr/>
            <p:nvPr/>
          </p:nvSpPr>
          <p:spPr>
            <a:xfrm>
              <a:off x="3683300" y="688512"/>
              <a:ext cx="199800" cy="218400"/>
            </a:xfrm>
            <a:prstGeom prst="rect">
              <a:avLst/>
            </a:prstGeom>
            <a:solidFill>
              <a:srgbClr val="FBBC0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/>
            </a:p>
          </p:txBody>
        </p:sp>
        <p:sp>
          <p:nvSpPr>
            <p:cNvPr id="113" name="Google Shape;368;p32">
              <a:extLst>
                <a:ext uri="{FF2B5EF4-FFF2-40B4-BE49-F238E27FC236}">
                  <a16:creationId xmlns:a16="http://schemas.microsoft.com/office/drawing/2014/main" id="{4F693606-4A82-6D49-A7A0-008034FA848B}"/>
                </a:ext>
              </a:extLst>
            </p:cNvPr>
            <p:cNvSpPr/>
            <p:nvPr/>
          </p:nvSpPr>
          <p:spPr>
            <a:xfrm>
              <a:off x="3883004" y="688512"/>
              <a:ext cx="199800" cy="218400"/>
            </a:xfrm>
            <a:prstGeom prst="rect">
              <a:avLst/>
            </a:prstGeom>
            <a:solidFill>
              <a:srgbClr val="FBBC0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/>
            </a:p>
          </p:txBody>
        </p:sp>
      </p:grpSp>
      <p:sp>
        <p:nvSpPr>
          <p:cNvPr id="114" name="Google Shape;206;p31">
            <a:extLst>
              <a:ext uri="{FF2B5EF4-FFF2-40B4-BE49-F238E27FC236}">
                <a16:creationId xmlns:a16="http://schemas.microsoft.com/office/drawing/2014/main" id="{AF60F80A-F867-D244-9ED0-42A9F02B6ACD}"/>
              </a:ext>
            </a:extLst>
          </p:cNvPr>
          <p:cNvSpPr/>
          <p:nvPr/>
        </p:nvSpPr>
        <p:spPr>
          <a:xfrm>
            <a:off x="6827934" y="3552454"/>
            <a:ext cx="371250" cy="371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15" name="Google Shape;207;p31">
            <a:extLst>
              <a:ext uri="{FF2B5EF4-FFF2-40B4-BE49-F238E27FC236}">
                <a16:creationId xmlns:a16="http://schemas.microsoft.com/office/drawing/2014/main" id="{EF9F8D42-7DF0-CF48-8490-42D1FB5DBCF2}"/>
              </a:ext>
            </a:extLst>
          </p:cNvPr>
          <p:cNvGrpSpPr/>
          <p:nvPr/>
        </p:nvGrpSpPr>
        <p:grpSpPr>
          <a:xfrm rot="5400000">
            <a:off x="6843203" y="3560957"/>
            <a:ext cx="344974" cy="348873"/>
            <a:chOff x="3142632" y="470400"/>
            <a:chExt cx="400356" cy="437367"/>
          </a:xfrm>
        </p:grpSpPr>
        <p:sp>
          <p:nvSpPr>
            <p:cNvPr id="116" name="Google Shape;208;p31">
              <a:extLst>
                <a:ext uri="{FF2B5EF4-FFF2-40B4-BE49-F238E27FC236}">
                  <a16:creationId xmlns:a16="http://schemas.microsoft.com/office/drawing/2014/main" id="{FE0F0CBA-FA74-4745-A84E-DB854BF06D1C}"/>
                </a:ext>
              </a:extLst>
            </p:cNvPr>
            <p:cNvSpPr/>
            <p:nvPr/>
          </p:nvSpPr>
          <p:spPr>
            <a:xfrm>
              <a:off x="3142632" y="470400"/>
              <a:ext cx="199800" cy="218399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7" name="Google Shape;209;p31">
              <a:extLst>
                <a:ext uri="{FF2B5EF4-FFF2-40B4-BE49-F238E27FC236}">
                  <a16:creationId xmlns:a16="http://schemas.microsoft.com/office/drawing/2014/main" id="{AF2071BF-2E9F-7940-B87D-4A07F8C23F04}"/>
                </a:ext>
              </a:extLst>
            </p:cNvPr>
            <p:cNvSpPr/>
            <p:nvPr/>
          </p:nvSpPr>
          <p:spPr>
            <a:xfrm>
              <a:off x="3342336" y="470400"/>
              <a:ext cx="199800" cy="218400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8" name="Google Shape;210;p31">
              <a:extLst>
                <a:ext uri="{FF2B5EF4-FFF2-40B4-BE49-F238E27FC236}">
                  <a16:creationId xmlns:a16="http://schemas.microsoft.com/office/drawing/2014/main" id="{75BEA45C-0017-5147-9333-DD0CFD89FFB4}"/>
                </a:ext>
              </a:extLst>
            </p:cNvPr>
            <p:cNvSpPr/>
            <p:nvPr/>
          </p:nvSpPr>
          <p:spPr>
            <a:xfrm>
              <a:off x="3343188" y="689368"/>
              <a:ext cx="199800" cy="218399"/>
            </a:xfrm>
            <a:prstGeom prst="rect">
              <a:avLst/>
            </a:prstGeom>
            <a:solidFill>
              <a:srgbClr val="FABB0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6188" tIns="76188" rIns="76188" bIns="76188" anchor="ctr" anchorCtr="0">
              <a:noAutofit/>
            </a:bodyPr>
            <a:lstStyle/>
            <a:p>
              <a:endParaRPr sz="15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19" name="Google Shape;369;p32">
            <a:extLst>
              <a:ext uri="{FF2B5EF4-FFF2-40B4-BE49-F238E27FC236}">
                <a16:creationId xmlns:a16="http://schemas.microsoft.com/office/drawing/2014/main" id="{22402582-731E-454D-882D-7F6B81FF35D8}"/>
              </a:ext>
            </a:extLst>
          </p:cNvPr>
          <p:cNvSpPr/>
          <p:nvPr/>
        </p:nvSpPr>
        <p:spPr>
          <a:xfrm>
            <a:off x="6254595" y="3483271"/>
            <a:ext cx="83500" cy="50025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20" name="Google Shape;370;p32">
            <a:extLst>
              <a:ext uri="{FF2B5EF4-FFF2-40B4-BE49-F238E27FC236}">
                <a16:creationId xmlns:a16="http://schemas.microsoft.com/office/drawing/2014/main" id="{0DD2046E-5CB5-3744-A742-FBDA7B6124D9}"/>
              </a:ext>
            </a:extLst>
          </p:cNvPr>
          <p:cNvSpPr/>
          <p:nvPr/>
        </p:nvSpPr>
        <p:spPr>
          <a:xfrm>
            <a:off x="7178960" y="3482178"/>
            <a:ext cx="83500" cy="50025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188" tIns="76188" rIns="76188" bIns="76188" anchor="ctr" anchorCtr="0">
            <a:noAutofit/>
          </a:bodyPr>
          <a:lstStyle/>
          <a:p>
            <a:endParaRPr sz="1500"/>
          </a:p>
        </p:txBody>
      </p:sp>
      <p:sp>
        <p:nvSpPr>
          <p:cNvPr id="121" name="Google Shape;250;p31">
            <a:extLst>
              <a:ext uri="{FF2B5EF4-FFF2-40B4-BE49-F238E27FC236}">
                <a16:creationId xmlns:a16="http://schemas.microsoft.com/office/drawing/2014/main" id="{9AE9FB91-4519-C24F-AB5C-622D9BE6E517}"/>
              </a:ext>
            </a:extLst>
          </p:cNvPr>
          <p:cNvSpPr txBox="1"/>
          <p:nvPr/>
        </p:nvSpPr>
        <p:spPr>
          <a:xfrm>
            <a:off x="6233574" y="3976374"/>
            <a:ext cx="1140771" cy="3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88" tIns="76188" rIns="76188" bIns="76188" anchor="t" anchorCtr="0">
            <a:noAutofit/>
          </a:bodyPr>
          <a:lstStyle/>
          <a:p>
            <a:r>
              <a:rPr lang="en-US" sz="1500" dirty="0">
                <a:solidFill>
                  <a:srgbClr val="ED912D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Trebuchet MS"/>
              </a:rPr>
              <a:t>New nodes</a:t>
            </a:r>
            <a:endParaRPr sz="1500" dirty="0">
              <a:solidFill>
                <a:srgbClr val="ED912D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Trebuchet MS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4DFC51BD-95C6-DA46-8830-56B540B09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15" y="1995170"/>
            <a:ext cx="1658211" cy="233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45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14" grpId="0" animBg="1"/>
      <p:bldP spid="119" grpId="0" animBg="1"/>
      <p:bldP spid="120" grpId="0" animBg="1"/>
      <p:bldP spid="1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1FBA28-35A8-974E-8E5A-9C2557D8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66800"/>
            <a:ext cx="10972800" cy="609601"/>
          </a:xfrm>
        </p:spPr>
        <p:txBody>
          <a:bodyPr/>
          <a:lstStyle/>
          <a:p>
            <a:r>
              <a:rPr lang="en-US" dirty="0"/>
              <a:t>Going large scale with multiple node groups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1B241-43A8-1249-9826-F0F9F77CFEAE}"/>
              </a:ext>
            </a:extLst>
          </p:cNvPr>
          <p:cNvSpPr txBox="1"/>
          <p:nvPr/>
        </p:nvSpPr>
        <p:spPr>
          <a:xfrm>
            <a:off x="5127923" y="3669898"/>
            <a:ext cx="7083765" cy="1425711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marL="285739" indent="-285739">
              <a:lnSpc>
                <a:spcPct val="90000"/>
              </a:lnSpc>
              <a:spcAft>
                <a:spcPts val="1000"/>
              </a:spcAft>
              <a:buFont typeface="Wingdings" pitchFamily="2" charset="2"/>
              <a:buChar char="§"/>
            </a:pPr>
            <a:r>
              <a:rPr lang="en-ES" sz="1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Divesify nodes </a:t>
            </a:r>
            <a:r>
              <a:rPr lang="en-ES" sz="1333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within</a:t>
            </a:r>
            <a:r>
              <a:rPr lang="en-ES" sz="1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each instance group </a:t>
            </a:r>
          </a:p>
          <a:p>
            <a:pPr marL="285739" indent="-285739">
              <a:lnSpc>
                <a:spcPct val="90000"/>
              </a:lnSpc>
              <a:spcAft>
                <a:spcPts val="1000"/>
              </a:spcAft>
              <a:buFont typeface="Wingdings" pitchFamily="2" charset="2"/>
              <a:buChar char="§"/>
            </a:pPr>
            <a:r>
              <a:rPr lang="en-ES" sz="1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multiple instance groups with same-size instance types and </a:t>
            </a:r>
            <a:r>
              <a:rPr lang="en-US" sz="1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</a:t>
            </a:r>
            <a:r>
              <a:rPr lang="en-ES" sz="1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same labels / taints</a:t>
            </a:r>
          </a:p>
          <a:p>
            <a:pPr marL="285739" indent="-285739">
              <a:lnSpc>
                <a:spcPct val="90000"/>
              </a:lnSpc>
              <a:spcAft>
                <a:spcPts val="1000"/>
              </a:spcAft>
              <a:buFont typeface="Wingdings" pitchFamily="2" charset="2"/>
              <a:buChar char="§"/>
            </a:pPr>
            <a:r>
              <a:rPr lang="en-ES" sz="1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Let the CA </a:t>
            </a:r>
            <a:r>
              <a:rPr lang="en-ES" sz="1333" i="1" dirty="0">
                <a:solidFill>
                  <a:schemeClr val="accent3"/>
                </a:solidFill>
              </a:rPr>
              <a:t>random</a:t>
            </a:r>
            <a:r>
              <a:rPr lang="en-ES" sz="1333" dirty="0">
                <a:solidFill>
                  <a:schemeClr val="accent3"/>
                </a:solidFill>
              </a:rPr>
              <a:t> expander</a:t>
            </a:r>
            <a:r>
              <a:rPr lang="en-ES" sz="1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span your instances across similar instance groups (i.e.</a:t>
            </a:r>
            <a:r>
              <a:rPr lang="en-US" sz="1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the</a:t>
            </a:r>
            <a:r>
              <a:rPr lang="en-ES" sz="133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same labels / taints)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E5EE7-ACCC-E74E-A3E3-A8748584F458}"/>
              </a:ext>
            </a:extLst>
          </p:cNvPr>
          <p:cNvSpPr txBox="1"/>
          <p:nvPr/>
        </p:nvSpPr>
        <p:spPr>
          <a:xfrm>
            <a:off x="5162629" y="3464587"/>
            <a:ext cx="3837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C000"/>
                </a:solidFill>
                <a:latin typeface="Amazon Ember"/>
              </a:rPr>
              <a:t>Diversification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10292-3FA2-D342-94FD-0D41117E748D}"/>
              </a:ext>
            </a:extLst>
          </p:cNvPr>
          <p:cNvSpPr txBox="1"/>
          <p:nvPr/>
        </p:nvSpPr>
        <p:spPr>
          <a:xfrm>
            <a:off x="5145465" y="2326980"/>
            <a:ext cx="68783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C000"/>
                </a:solidFill>
                <a:latin typeface="Amazon Ember"/>
              </a:rPr>
              <a:t>Horizontal pod Autoscaler</a:t>
            </a:r>
            <a:r>
              <a:rPr lang="en-US" sz="1500" dirty="0">
                <a:solidFill>
                  <a:srgbClr val="FFC000"/>
                </a:solidFill>
                <a:latin typeface="Amazon Ember"/>
              </a:rPr>
              <a:t> </a:t>
            </a:r>
            <a:r>
              <a:rPr lang="en-US" sz="1500" dirty="0">
                <a:solidFill>
                  <a:schemeClr val="tx2"/>
                </a:solidFill>
                <a:latin typeface="Amazon Ember"/>
              </a:rPr>
              <a:t>(HPA) – Scales Application</a:t>
            </a:r>
          </a:p>
          <a:p>
            <a:endParaRPr lang="en-US" sz="1500" dirty="0">
              <a:solidFill>
                <a:schemeClr val="tx2"/>
              </a:solidFill>
              <a:latin typeface="Amazon Ember"/>
            </a:endParaRPr>
          </a:p>
          <a:p>
            <a:r>
              <a:rPr lang="en-US" sz="1500" b="1" dirty="0">
                <a:solidFill>
                  <a:srgbClr val="FFC000"/>
                </a:solidFill>
                <a:latin typeface="Amazon Ember"/>
              </a:rPr>
              <a:t>Cluster Autoscaler</a:t>
            </a:r>
            <a:r>
              <a:rPr lang="en-US" sz="1500" b="1" dirty="0">
                <a:solidFill>
                  <a:schemeClr val="tx2"/>
                </a:solidFill>
                <a:latin typeface="Amazon Ember"/>
              </a:rPr>
              <a:t>(CA)</a:t>
            </a:r>
            <a:r>
              <a:rPr lang="en-US" sz="1500" dirty="0">
                <a:solidFill>
                  <a:schemeClr val="tx2"/>
                </a:solidFill>
                <a:latin typeface="Amazon Ember"/>
              </a:rPr>
              <a:t> – Scales underlying compute infrastructure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2C6F2-97BD-1140-838C-77B42585A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787" y="1684299"/>
            <a:ext cx="3975100" cy="4686300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5D55003-7A4B-3045-877C-1D741A7B4ABE}"/>
              </a:ext>
            </a:extLst>
          </p:cNvPr>
          <p:cNvSpPr txBox="1">
            <a:spLocks/>
          </p:cNvSpPr>
          <p:nvPr/>
        </p:nvSpPr>
        <p:spPr>
          <a:xfrm>
            <a:off x="9081600" y="644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9356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D8A7A-A26F-3B4C-BDEA-B58425CF2907}"/>
              </a:ext>
            </a:extLst>
          </p:cNvPr>
          <p:cNvSpPr/>
          <p:nvPr/>
        </p:nvSpPr>
        <p:spPr>
          <a:xfrm>
            <a:off x="1328579" y="4701437"/>
            <a:ext cx="9917366" cy="1208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667" dirty="0">
                <a:solidFill>
                  <a:srgbClr val="FFFFFF"/>
                </a:solidFill>
                <a:latin typeface="Amazon Ember Light"/>
              </a:rPr>
              <a:t>Improved Mixed Instance Groups, including </a:t>
            </a:r>
            <a:r>
              <a:rPr lang="en-US" sz="1667" b="1" dirty="0">
                <a:solidFill>
                  <a:srgbClr val="ED912D"/>
                </a:solidFill>
                <a:latin typeface="Amazon Ember Light"/>
              </a:rPr>
              <a:t>Scaling to/from 0 </a:t>
            </a:r>
          </a:p>
          <a:p>
            <a:pPr marL="228594" indent="-228594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667" dirty="0">
                <a:solidFill>
                  <a:srgbClr val="FFFFFF"/>
                </a:solidFill>
                <a:latin typeface="Amazon Ember Light"/>
              </a:rPr>
              <a:t>Priority Expander: </a:t>
            </a:r>
            <a:r>
              <a:rPr lang="en-US" sz="1667" b="1" dirty="0">
                <a:solidFill>
                  <a:srgbClr val="ED912D"/>
                </a:solidFill>
                <a:latin typeface="Amazon Ember Light"/>
              </a:rPr>
              <a:t>Choose between different Node Groups </a:t>
            </a:r>
          </a:p>
          <a:p>
            <a:pPr>
              <a:lnSpc>
                <a:spcPct val="150000"/>
              </a:lnSpc>
              <a:defRPr/>
            </a:pPr>
            <a:r>
              <a:rPr lang="en-US" sz="1667" dirty="0">
                <a:solidFill>
                  <a:srgbClr val="ED912D"/>
                </a:solidFill>
              </a:rPr>
              <a:t>--max-node-provision-time</a:t>
            </a:r>
            <a:r>
              <a:rPr lang="en-US" sz="1667" dirty="0">
                <a:solidFill>
                  <a:srgbClr val="ED912D"/>
                </a:solidFill>
                <a:latin typeface="Amazon Ember Regular" charset="0"/>
              </a:rPr>
              <a:t> </a:t>
            </a:r>
            <a:r>
              <a:rPr lang="en-US" sz="1667" dirty="0">
                <a:latin typeface="Amazon Ember Regular" charset="0"/>
              </a:rPr>
              <a:t>flag [Default is 15 Mins ]</a:t>
            </a:r>
            <a:endParaRPr lang="en-US" sz="1667" b="1" dirty="0">
              <a:solidFill>
                <a:srgbClr val="ED912D"/>
              </a:solidFill>
              <a:latin typeface="Amazon Ember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048F6-635E-864A-B1E5-8D81D024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75" y="1818764"/>
            <a:ext cx="5354187" cy="27405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6E573-DE39-7A40-BDA8-CB530C7F2B68}"/>
              </a:ext>
            </a:extLst>
          </p:cNvPr>
          <p:cNvSpPr/>
          <p:nvPr/>
        </p:nvSpPr>
        <p:spPr>
          <a:xfrm>
            <a:off x="6386854" y="1818764"/>
            <a:ext cx="5354186" cy="275889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apiVersion</a:t>
            </a:r>
            <a:r>
              <a:rPr lang="en-US" sz="1333" dirty="0">
                <a:solidFill>
                  <a:schemeClr val="bg1"/>
                </a:solidFill>
              </a:rPr>
              <a:t>: v1</a:t>
            </a:r>
          </a:p>
          <a:p>
            <a:r>
              <a:rPr lang="en-US" sz="1333" dirty="0">
                <a:solidFill>
                  <a:srgbClr val="00B050"/>
                </a:solidFill>
              </a:rPr>
              <a:t>kind</a:t>
            </a:r>
            <a:r>
              <a:rPr lang="en-US" sz="1333" dirty="0">
                <a:solidFill>
                  <a:schemeClr val="bg1"/>
                </a:solidFill>
              </a:rPr>
              <a:t>: ConfigMap</a:t>
            </a:r>
          </a:p>
          <a:p>
            <a:r>
              <a:rPr lang="en-US" sz="1333" dirty="0">
                <a:solidFill>
                  <a:srgbClr val="00B050"/>
                </a:solidFill>
              </a:rPr>
              <a:t>metadata</a:t>
            </a:r>
            <a:r>
              <a:rPr lang="en-US" sz="1333" dirty="0">
                <a:solidFill>
                  <a:schemeClr val="bg1"/>
                </a:solidFill>
              </a:rPr>
              <a:t>:</a:t>
            </a:r>
          </a:p>
          <a:p>
            <a:r>
              <a:rPr lang="en-US" sz="1333" dirty="0"/>
              <a:t>  </a:t>
            </a:r>
            <a:r>
              <a:rPr lang="en-US" sz="1333" dirty="0">
                <a:solidFill>
                  <a:srgbClr val="00B050"/>
                </a:solidFill>
              </a:rPr>
              <a:t>name</a:t>
            </a:r>
            <a:r>
              <a:rPr lang="en-US" sz="1333" dirty="0">
                <a:solidFill>
                  <a:schemeClr val="bg1"/>
                </a:solidFill>
              </a:rPr>
              <a:t>: cluster-autoscaler-priority-expander</a:t>
            </a:r>
          </a:p>
          <a:p>
            <a:r>
              <a:rPr lang="en-US" sz="1333" dirty="0"/>
              <a:t>  </a:t>
            </a:r>
            <a:r>
              <a:rPr lang="en-US" sz="1333" dirty="0">
                <a:solidFill>
                  <a:srgbClr val="00B050"/>
                </a:solidFill>
              </a:rPr>
              <a:t>namespace</a:t>
            </a:r>
            <a:r>
              <a:rPr lang="en-US" sz="1333" dirty="0">
                <a:solidFill>
                  <a:schemeClr val="bg1"/>
                </a:solidFill>
              </a:rPr>
              <a:t>: kube-system</a:t>
            </a:r>
          </a:p>
          <a:p>
            <a:r>
              <a:rPr lang="en-US" sz="1333" dirty="0">
                <a:solidFill>
                  <a:srgbClr val="00B050"/>
                </a:solidFill>
              </a:rPr>
              <a:t>data</a:t>
            </a:r>
            <a:r>
              <a:rPr lang="en-US" sz="1333" dirty="0">
                <a:solidFill>
                  <a:schemeClr val="bg1"/>
                </a:solidFill>
              </a:rPr>
              <a:t>:</a:t>
            </a:r>
          </a:p>
          <a:p>
            <a:r>
              <a:rPr lang="en-US" sz="1333" dirty="0"/>
              <a:t>  </a:t>
            </a:r>
            <a:r>
              <a:rPr lang="en-US" sz="1333" dirty="0">
                <a:solidFill>
                  <a:srgbClr val="00B050"/>
                </a:solidFill>
              </a:rPr>
              <a:t>priorities</a:t>
            </a:r>
            <a:r>
              <a:rPr lang="en-US" sz="1333" dirty="0">
                <a:solidFill>
                  <a:schemeClr val="bg1"/>
                </a:solidFill>
              </a:rPr>
              <a:t>: |-</a:t>
            </a:r>
          </a:p>
          <a:p>
            <a:r>
              <a:rPr lang="en-US" sz="1333" dirty="0"/>
              <a:t>    </a:t>
            </a:r>
            <a:r>
              <a:rPr lang="en-US" sz="1333" dirty="0">
                <a:solidFill>
                  <a:schemeClr val="bg1"/>
                </a:solidFill>
              </a:rPr>
              <a:t>10:</a:t>
            </a:r>
          </a:p>
          <a:p>
            <a:r>
              <a:rPr lang="en-US" sz="1333" dirty="0">
                <a:solidFill>
                  <a:schemeClr val="bg1"/>
                </a:solidFill>
              </a:rPr>
              <a:t>      - .*-non-existing-entry.*</a:t>
            </a:r>
          </a:p>
          <a:p>
            <a:r>
              <a:rPr lang="en-US" sz="1333" dirty="0">
                <a:solidFill>
                  <a:schemeClr val="bg1"/>
                </a:solidFill>
              </a:rPr>
              <a:t>    20:</a:t>
            </a:r>
          </a:p>
          <a:p>
            <a:r>
              <a:rPr lang="en-US" sz="1333" dirty="0">
                <a:solidFill>
                  <a:schemeClr val="bg1"/>
                </a:solidFill>
              </a:rPr>
              <a:t>      - </a:t>
            </a:r>
            <a:r>
              <a:rPr lang="en-US" sz="1333" b="1" dirty="0">
                <a:solidFill>
                  <a:schemeClr val="bg1"/>
                </a:solidFill>
              </a:rPr>
              <a:t>nodegroup-4vCPUs-16GB-Spot</a:t>
            </a:r>
            <a:endParaRPr lang="en-US" sz="1333" dirty="0">
              <a:solidFill>
                <a:schemeClr val="bg1"/>
              </a:solidFill>
            </a:endParaRPr>
          </a:p>
          <a:p>
            <a:r>
              <a:rPr lang="en-US" sz="1333" dirty="0">
                <a:solidFill>
                  <a:schemeClr val="bg1"/>
                </a:solidFill>
              </a:rPr>
              <a:t>    60:</a:t>
            </a:r>
          </a:p>
          <a:p>
            <a:r>
              <a:rPr lang="en-US" sz="1333" dirty="0">
                <a:solidFill>
                  <a:schemeClr val="bg1"/>
                </a:solidFill>
              </a:rPr>
              <a:t>      - </a:t>
            </a:r>
            <a:r>
              <a:rPr lang="en-US" sz="1333" b="1" dirty="0">
                <a:solidFill>
                  <a:schemeClr val="bg1"/>
                </a:solidFill>
              </a:rPr>
              <a:t>nodegroup-8vCPUs-32GB-Spot</a:t>
            </a:r>
            <a:endParaRPr lang="en-US" sz="1333" b="1" dirty="0">
              <a:solidFill>
                <a:schemeClr val="bg1"/>
              </a:solidFill>
              <a:sym typeface="Amazon Ember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CD755C-961D-4E44-B16B-8B2C238E40E3}"/>
              </a:ext>
            </a:extLst>
          </p:cNvPr>
          <p:cNvSpPr txBox="1">
            <a:spLocks/>
          </p:cNvSpPr>
          <p:nvPr/>
        </p:nvSpPr>
        <p:spPr>
          <a:xfrm>
            <a:off x="762000" y="1066800"/>
            <a:ext cx="11383926" cy="609601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Cluster </a:t>
            </a:r>
            <a:r>
              <a:rPr lang="en-CA" dirty="0" err="1"/>
              <a:t>Autoscaler</a:t>
            </a:r>
            <a:r>
              <a:rPr lang="en-CA" dirty="0"/>
              <a:t> Priority Expander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5400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CCA67-D132-A347-A24B-7093B07B2545}"/>
              </a:ext>
            </a:extLst>
          </p:cNvPr>
          <p:cNvSpPr txBox="1">
            <a:spLocks/>
          </p:cNvSpPr>
          <p:nvPr/>
        </p:nvSpPr>
        <p:spPr>
          <a:xfrm>
            <a:off x="697990" y="2281898"/>
            <a:ext cx="7325032" cy="3665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</a:rPr>
              <a:t>What if we remove the concept of node groups?</a:t>
            </a:r>
          </a:p>
          <a:p>
            <a:pPr marL="342900" marR="0" lvl="0" indent="-34290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Choose instance types from pod resource requests </a:t>
            </a:r>
          </a:p>
          <a:p>
            <a:pPr marL="342900" marR="0" lvl="0" indent="-34290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Choose nodes as per pod scheduling constraints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Provision capacity directly - </a:t>
            </a:r>
            <a:r>
              <a:rPr lang="en-US" sz="2400" dirty="0">
                <a:solidFill>
                  <a:srgbClr val="FF9900"/>
                </a:solidFill>
              </a:rPr>
              <a:t>EC2 “Instant” Fleets </a:t>
            </a:r>
          </a:p>
          <a:p>
            <a:pPr marL="342900" marR="0" lvl="0" indent="-34290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rPr>
              <a:t>Track nodes using native Kubernetes labels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+mn-lt"/>
              </a:rPr>
              <a:t>Bind pods early to provisioned nodes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E0C74F-0075-5848-A5D3-E8DEA06E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66800"/>
            <a:ext cx="10972800" cy="609601"/>
          </a:xfrm>
        </p:spPr>
        <p:txBody>
          <a:bodyPr/>
          <a:lstStyle/>
          <a:p>
            <a:r>
              <a:rPr lang="en-US" dirty="0"/>
              <a:t>Karpenter for </a:t>
            </a:r>
            <a:r>
              <a:rPr lang="en-US" dirty="0" err="1"/>
              <a:t>Groupless</a:t>
            </a:r>
            <a:r>
              <a:rPr lang="en-US" dirty="0"/>
              <a:t> provisioning and Autoscaling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32473-966A-C94A-8F21-F30E960F9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336" y="1796519"/>
            <a:ext cx="2186809" cy="4606032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E2B518-B975-A640-BF63-E15180A295F2}"/>
              </a:ext>
            </a:extLst>
          </p:cNvPr>
          <p:cNvSpPr txBox="1">
            <a:spLocks/>
          </p:cNvSpPr>
          <p:nvPr/>
        </p:nvSpPr>
        <p:spPr>
          <a:xfrm>
            <a:off x="9081600" y="644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905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149D93-5A3D-CC45-8CDF-E5D71EB2B146}"/>
              </a:ext>
            </a:extLst>
          </p:cNvPr>
          <p:cNvGrpSpPr/>
          <p:nvPr/>
        </p:nvGrpSpPr>
        <p:grpSpPr>
          <a:xfrm>
            <a:off x="6481987" y="2233448"/>
            <a:ext cx="5273833" cy="3994839"/>
            <a:chOff x="7006549" y="1378272"/>
            <a:chExt cx="7739347" cy="56231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D1303A5-1E5A-BF44-9D88-53657DA0111D}"/>
                </a:ext>
              </a:extLst>
            </p:cNvPr>
            <p:cNvGrpSpPr/>
            <p:nvPr/>
          </p:nvGrpSpPr>
          <p:grpSpPr>
            <a:xfrm>
              <a:off x="7006549" y="1378272"/>
              <a:ext cx="7739347" cy="5623117"/>
              <a:chOff x="670050" y="1331996"/>
              <a:chExt cx="8060314" cy="585632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934A3555-F302-0742-B61F-E8EBE0C0E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97108" y="6407890"/>
                <a:ext cx="22616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E1372F49-E96A-1A40-8A0B-0170CEF7A2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93196" y="2567440"/>
                <a:ext cx="206952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37290CF-9E67-554C-8EC5-30930B3F2B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1857" y="3385546"/>
                <a:ext cx="0" cy="161381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sm"/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Google Shape;80;p15">
                <a:extLst>
                  <a:ext uri="{FF2B5EF4-FFF2-40B4-BE49-F238E27FC236}">
                    <a16:creationId xmlns:a16="http://schemas.microsoft.com/office/drawing/2014/main" id="{7F1C77C0-DED2-B54D-AC11-EE402349FB22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41756" y="1914025"/>
                <a:ext cx="599800" cy="599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BBD7A0-5DDA-7D41-B994-C8ECCC8C066E}"/>
                  </a:ext>
                </a:extLst>
              </p:cNvPr>
              <p:cNvSpPr txBox="1"/>
              <p:nvPr/>
            </p:nvSpPr>
            <p:spPr>
              <a:xfrm>
                <a:off x="1193394" y="1331996"/>
                <a:ext cx="2578787" cy="517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2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Pending pods</a:t>
                </a:r>
              </a:p>
            </p:txBody>
          </p:sp>
          <p:pic>
            <p:nvPicPr>
              <p:cNvPr id="13" name="Google Shape;237;p23">
                <a:extLst>
                  <a:ext uri="{FF2B5EF4-FFF2-40B4-BE49-F238E27FC236}">
                    <a16:creationId xmlns:a16="http://schemas.microsoft.com/office/drawing/2014/main" id="{D871DF2B-15C5-A94C-ACA2-4E696DECA76C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17931" y="2056455"/>
                <a:ext cx="1020053" cy="102197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raphic 60">
                <a:extLst>
                  <a:ext uri="{FF2B5EF4-FFF2-40B4-BE49-F238E27FC236}">
                    <a16:creationId xmlns:a16="http://schemas.microsoft.com/office/drawing/2014/main" id="{45836AFD-1215-384A-8AA6-3FC6249F71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5748516" y="1863617"/>
                <a:ext cx="1514800" cy="151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Graphic 60">
                <a:extLst>
                  <a:ext uri="{FF2B5EF4-FFF2-40B4-BE49-F238E27FC236}">
                    <a16:creationId xmlns:a16="http://schemas.microsoft.com/office/drawing/2014/main" id="{5AF039E7-10C8-0840-9A02-417951873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5748516" y="3414809"/>
                <a:ext cx="1514800" cy="151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Google Shape;80;p15">
                <a:extLst>
                  <a:ext uri="{FF2B5EF4-FFF2-40B4-BE49-F238E27FC236}">
                    <a16:creationId xmlns:a16="http://schemas.microsoft.com/office/drawing/2014/main" id="{B80C2273-C8C8-414C-AB58-BE7396982062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37210" y="1914025"/>
                <a:ext cx="599800" cy="599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80;p15">
                <a:extLst>
                  <a:ext uri="{FF2B5EF4-FFF2-40B4-BE49-F238E27FC236}">
                    <a16:creationId xmlns:a16="http://schemas.microsoft.com/office/drawing/2014/main" id="{BCEC792B-130F-7440-9F51-D12844656D1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32664" y="1914025"/>
                <a:ext cx="599800" cy="599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80;p15">
                <a:extLst>
                  <a:ext uri="{FF2B5EF4-FFF2-40B4-BE49-F238E27FC236}">
                    <a16:creationId xmlns:a16="http://schemas.microsoft.com/office/drawing/2014/main" id="{E84638A9-8699-6946-815C-C0F511800910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41756" y="2624183"/>
                <a:ext cx="599800" cy="599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A85915F-9AFD-1543-98B3-AF2B8600D392}"/>
                  </a:ext>
                </a:extLst>
              </p:cNvPr>
              <p:cNvSpPr txBox="1"/>
              <p:nvPr/>
            </p:nvSpPr>
            <p:spPr>
              <a:xfrm>
                <a:off x="5256217" y="1331997"/>
                <a:ext cx="3080314" cy="517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2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Existing capacity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69898A-0A5B-DB41-8919-7161284B5E21}"/>
                  </a:ext>
                </a:extLst>
              </p:cNvPr>
              <p:cNvSpPr txBox="1"/>
              <p:nvPr/>
            </p:nvSpPr>
            <p:spPr>
              <a:xfrm>
                <a:off x="4906334" y="5192195"/>
                <a:ext cx="3824030" cy="517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2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Just-in-time capacity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F96AED-76F1-284A-AA04-7A1F6F7A6496}"/>
                  </a:ext>
                </a:extLst>
              </p:cNvPr>
              <p:cNvSpPr txBox="1"/>
              <p:nvPr/>
            </p:nvSpPr>
            <p:spPr>
              <a:xfrm>
                <a:off x="670050" y="5192195"/>
                <a:ext cx="3691147" cy="517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200" dirty="0">
                    <a:ea typeface="Amazon Ember" panose="020B0603020204020204" pitchFamily="34" charset="0"/>
                    <a:cs typeface="Amazon Ember" panose="020B0603020204020204" pitchFamily="34" charset="0"/>
                  </a:rPr>
                  <a:t>Unschedulable pods</a:t>
                </a:r>
              </a:p>
            </p:txBody>
          </p:sp>
          <p:pic>
            <p:nvPicPr>
              <p:cNvPr id="22" name="Google Shape;80;p15">
                <a:extLst>
                  <a:ext uri="{FF2B5EF4-FFF2-40B4-BE49-F238E27FC236}">
                    <a16:creationId xmlns:a16="http://schemas.microsoft.com/office/drawing/2014/main" id="{E7D992F2-4317-D842-9AC5-BA618D9174AF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72215" y="5717063"/>
                <a:ext cx="599800" cy="599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80;p15">
                <a:extLst>
                  <a:ext uri="{FF2B5EF4-FFF2-40B4-BE49-F238E27FC236}">
                    <a16:creationId xmlns:a16="http://schemas.microsoft.com/office/drawing/2014/main" id="{139CD546-3C2C-EF42-A36D-FF6E8E6D6295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7669" y="5717063"/>
                <a:ext cx="599800" cy="599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80;p15">
                <a:extLst>
                  <a:ext uri="{FF2B5EF4-FFF2-40B4-BE49-F238E27FC236}">
                    <a16:creationId xmlns:a16="http://schemas.microsoft.com/office/drawing/2014/main" id="{1730946A-8F96-B24C-A545-C40D4885F3C0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72215" y="6375103"/>
                <a:ext cx="599800" cy="599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raphic 60">
                <a:extLst>
                  <a:ext uri="{FF2B5EF4-FFF2-40B4-BE49-F238E27FC236}">
                    <a16:creationId xmlns:a16="http://schemas.microsoft.com/office/drawing/2014/main" id="{69825E08-BE23-284E-BF76-11882E04A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 bwMode="auto">
              <a:xfrm>
                <a:off x="5748516" y="5673516"/>
                <a:ext cx="1514800" cy="151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Google Shape;80;p15">
                <a:extLst>
                  <a:ext uri="{FF2B5EF4-FFF2-40B4-BE49-F238E27FC236}">
                    <a16:creationId xmlns:a16="http://schemas.microsoft.com/office/drawing/2014/main" id="{6256A5CB-BC1C-5242-A1D1-ACF0D160024F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37210" y="2633249"/>
                <a:ext cx="599800" cy="599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F7DA1EC-5C04-CD45-94EE-63653E6778C0}"/>
                  </a:ext>
                </a:extLst>
              </p:cNvPr>
              <p:cNvGrpSpPr/>
              <p:nvPr/>
            </p:nvGrpSpPr>
            <p:grpSpPr>
              <a:xfrm>
                <a:off x="6141194" y="6062662"/>
                <a:ext cx="729445" cy="736508"/>
                <a:chOff x="6141194" y="6062662"/>
                <a:chExt cx="729445" cy="736508"/>
              </a:xfrm>
            </p:grpSpPr>
            <p:pic>
              <p:nvPicPr>
                <p:cNvPr id="38" name="Google Shape;80;p15">
                  <a:extLst>
                    <a:ext uri="{FF2B5EF4-FFF2-40B4-BE49-F238E27FC236}">
                      <a16:creationId xmlns:a16="http://schemas.microsoft.com/office/drawing/2014/main" id="{2067DB21-6DC8-A346-B0E4-5B6F5A3DD2B0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141194" y="6479757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" name="Google Shape;80;p15">
                  <a:extLst>
                    <a:ext uri="{FF2B5EF4-FFF2-40B4-BE49-F238E27FC236}">
                      <a16:creationId xmlns:a16="http://schemas.microsoft.com/office/drawing/2014/main" id="{0416A222-A93D-FA4B-B0C8-62D6B990EF99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551226" y="6479757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" name="Google Shape;80;p15">
                  <a:extLst>
                    <a:ext uri="{FF2B5EF4-FFF2-40B4-BE49-F238E27FC236}">
                      <a16:creationId xmlns:a16="http://schemas.microsoft.com/office/drawing/2014/main" id="{F40976D1-395E-3F49-9993-72DC44E1B24D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141194" y="6062662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38A3CAA-4526-E74C-A1A1-F838F050A307}"/>
                  </a:ext>
                </a:extLst>
              </p:cNvPr>
              <p:cNvGrpSpPr/>
              <p:nvPr/>
            </p:nvGrpSpPr>
            <p:grpSpPr>
              <a:xfrm>
                <a:off x="6141194" y="3803955"/>
                <a:ext cx="729445" cy="744773"/>
                <a:chOff x="6141194" y="3803955"/>
                <a:chExt cx="729445" cy="744773"/>
              </a:xfrm>
            </p:grpSpPr>
            <p:pic>
              <p:nvPicPr>
                <p:cNvPr id="34" name="Google Shape;80;p15">
                  <a:extLst>
                    <a:ext uri="{FF2B5EF4-FFF2-40B4-BE49-F238E27FC236}">
                      <a16:creationId xmlns:a16="http://schemas.microsoft.com/office/drawing/2014/main" id="{18F0CF48-A93F-B648-B8C5-48B71688E410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  <a:grayscl/>
                </a:blip>
                <a:stretch>
                  <a:fillRect/>
                </a:stretch>
              </p:blipFill>
              <p:spPr>
                <a:xfrm>
                  <a:off x="6141194" y="4229315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" name="Google Shape;80;p15">
                  <a:extLst>
                    <a:ext uri="{FF2B5EF4-FFF2-40B4-BE49-F238E27FC236}">
                      <a16:creationId xmlns:a16="http://schemas.microsoft.com/office/drawing/2014/main" id="{EA69B1FB-DBD3-1F44-B6EF-7DD9B0DF449F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  <a:grayscl/>
                </a:blip>
                <a:stretch>
                  <a:fillRect/>
                </a:stretch>
              </p:blipFill>
              <p:spPr>
                <a:xfrm>
                  <a:off x="6551226" y="4229315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" name="Google Shape;80;p15">
                  <a:extLst>
                    <a:ext uri="{FF2B5EF4-FFF2-40B4-BE49-F238E27FC236}">
                      <a16:creationId xmlns:a16="http://schemas.microsoft.com/office/drawing/2014/main" id="{072AFEDB-08B1-0049-B02F-0B168C578F40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  <a:grayscl/>
                </a:blip>
                <a:stretch>
                  <a:fillRect/>
                </a:stretch>
              </p:blipFill>
              <p:spPr>
                <a:xfrm>
                  <a:off x="6141194" y="3812220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" name="Google Shape;80;p15">
                  <a:extLst>
                    <a:ext uri="{FF2B5EF4-FFF2-40B4-BE49-F238E27FC236}">
                      <a16:creationId xmlns:a16="http://schemas.microsoft.com/office/drawing/2014/main" id="{A2F2F959-F360-1046-8511-16FE78716822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549900" y="3803955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984F0757-68E4-F842-A1AA-110002CFD7C1}"/>
                  </a:ext>
                </a:extLst>
              </p:cNvPr>
              <p:cNvGrpSpPr/>
              <p:nvPr/>
            </p:nvGrpSpPr>
            <p:grpSpPr>
              <a:xfrm>
                <a:off x="6141193" y="2248136"/>
                <a:ext cx="729446" cy="745762"/>
                <a:chOff x="6141193" y="2248136"/>
                <a:chExt cx="729446" cy="745762"/>
              </a:xfrm>
            </p:grpSpPr>
            <p:pic>
              <p:nvPicPr>
                <p:cNvPr id="30" name="Google Shape;80;p15">
                  <a:extLst>
                    <a:ext uri="{FF2B5EF4-FFF2-40B4-BE49-F238E27FC236}">
                      <a16:creationId xmlns:a16="http://schemas.microsoft.com/office/drawing/2014/main" id="{DDA67DF7-AC21-FD45-998D-F46752067DDF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  <a:grayscl/>
                </a:blip>
                <a:stretch>
                  <a:fillRect/>
                </a:stretch>
              </p:blipFill>
              <p:spPr>
                <a:xfrm>
                  <a:off x="6141194" y="2248136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" name="Google Shape;80;p15">
                  <a:extLst>
                    <a:ext uri="{FF2B5EF4-FFF2-40B4-BE49-F238E27FC236}">
                      <a16:creationId xmlns:a16="http://schemas.microsoft.com/office/drawing/2014/main" id="{AC92B510-E7D5-1947-A126-105CA1F076C7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  <a:grayscl/>
                </a:blip>
                <a:stretch>
                  <a:fillRect/>
                </a:stretch>
              </p:blipFill>
              <p:spPr>
                <a:xfrm>
                  <a:off x="6551226" y="2257390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" name="Google Shape;80;p15">
                  <a:extLst>
                    <a:ext uri="{FF2B5EF4-FFF2-40B4-BE49-F238E27FC236}">
                      <a16:creationId xmlns:a16="http://schemas.microsoft.com/office/drawing/2014/main" id="{8C73F257-8D99-9E47-8BAE-DCA0C25C9F26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  <a:grayscl/>
                </a:blip>
                <a:stretch>
                  <a:fillRect/>
                </a:stretch>
              </p:blipFill>
              <p:spPr>
                <a:xfrm>
                  <a:off x="6551226" y="2674485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" name="Google Shape;80;p15">
                  <a:extLst>
                    <a:ext uri="{FF2B5EF4-FFF2-40B4-BE49-F238E27FC236}">
                      <a16:creationId xmlns:a16="http://schemas.microsoft.com/office/drawing/2014/main" id="{6FB37230-9C25-6444-8049-06647B9015C2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141193" y="2674485"/>
                  <a:ext cx="319413" cy="3194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B0FBCB-B0CF-2A4E-ADF3-4A668879706C}"/>
                </a:ext>
              </a:extLst>
            </p:cNvPr>
            <p:cNvGrpSpPr/>
            <p:nvPr/>
          </p:nvGrpSpPr>
          <p:grpSpPr>
            <a:xfrm>
              <a:off x="10103827" y="5709573"/>
              <a:ext cx="1021971" cy="1021971"/>
              <a:chOff x="3916972" y="5850878"/>
              <a:chExt cx="1021971" cy="1021971"/>
            </a:xfrm>
          </p:grpSpPr>
          <p:sp>
            <p:nvSpPr>
              <p:cNvPr id="6" name="Heptagon 5">
                <a:extLst>
                  <a:ext uri="{FF2B5EF4-FFF2-40B4-BE49-F238E27FC236}">
                    <a16:creationId xmlns:a16="http://schemas.microsoft.com/office/drawing/2014/main" id="{DC2FCF61-1867-DB41-ADB9-DADA9B25D2C3}"/>
                  </a:ext>
                </a:extLst>
              </p:cNvPr>
              <p:cNvSpPr/>
              <p:nvPr/>
            </p:nvSpPr>
            <p:spPr>
              <a:xfrm>
                <a:off x="3916972" y="5850878"/>
                <a:ext cx="1021971" cy="1021971"/>
              </a:xfrm>
              <a:prstGeom prst="heptagon">
                <a:avLst/>
              </a:prstGeom>
              <a:solidFill>
                <a:srgbClr val="326CE5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dirty="0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9DB049-43A8-2946-B159-5ABF239FD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22614" y="6091940"/>
                <a:ext cx="610686" cy="539846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0C07E26-F371-2145-953F-6D112D2B20C5}"/>
              </a:ext>
            </a:extLst>
          </p:cNvPr>
          <p:cNvSpPr txBox="1"/>
          <p:nvPr/>
        </p:nvSpPr>
        <p:spPr>
          <a:xfrm>
            <a:off x="706909" y="1958481"/>
            <a:ext cx="568225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7315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mazon Ember" panose="020B0603020204020204" pitchFamily="34" charset="0"/>
                <a:cs typeface="Amazon Ember" panose="020B0603020204020204" pitchFamily="34" charset="0"/>
              </a:rPr>
              <a:t>Karpenter works in tandem with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mazon Ember" panose="020B0603020204020204" pitchFamily="34" charset="0"/>
                <a:cs typeface="Amazon Ember" panose="020B0603020204020204" pitchFamily="34" charset="0"/>
              </a:rPr>
              <a:t>Kube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mazon Ember" panose="020B0603020204020204" pitchFamily="34" charset="0"/>
                <a:cs typeface="Amazon Ember" panose="020B0603020204020204" pitchFamily="34" charset="0"/>
              </a:rPr>
              <a:t>- scheduler and Compute provider</a:t>
            </a:r>
          </a:p>
          <a:p>
            <a:pPr marL="0" marR="0" lvl="0" indent="0" defTabSz="7315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marR="0" lvl="0" indent="-548640" defTabSz="7315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Kube scheduler gets the first crack at scheduling pending pods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on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 </a:t>
            </a:r>
            <a:r>
              <a:rPr lang="en-US" sz="2100" dirty="0">
                <a:solidFill>
                  <a:srgbClr val="FF9900"/>
                </a:solidFill>
              </a:rPr>
              <a:t>existing capacity</a:t>
            </a:r>
          </a:p>
          <a:p>
            <a:pPr marL="548640" marR="0" lvl="0" indent="-548640" defTabSz="7315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marR="0" lvl="0" indent="-548640" defTabSz="7315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Karpenter observes aggregate resource requests of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unschedulable pods, c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omputes and l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mazon Ember" panose="020B0603020204020204" pitchFamily="34" charset="0"/>
                <a:cs typeface="Amazon Ember" panose="020B0603020204020204" pitchFamily="34" charset="0"/>
              </a:rPr>
              <a:t>aunches best-fit </a:t>
            </a:r>
            <a:r>
              <a:rPr lang="en-US" sz="2100" dirty="0">
                <a:solidFill>
                  <a:srgbClr val="FF9900"/>
                </a:solidFill>
              </a:rPr>
              <a:t>new capacity</a:t>
            </a:r>
          </a:p>
          <a:p>
            <a:pPr marL="0" marR="0" lvl="0" indent="0" defTabSz="7315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548640" marR="0" lvl="0" indent="-548640" defTabSz="73152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Amazon Ember" panose="020B0603020204020204" pitchFamily="34" charset="0"/>
                <a:cs typeface="Amazon Ember" panose="020B0603020204020204" pitchFamily="34" charset="0"/>
              </a:rPr>
              <a:t>Karpenter terminates empty nodes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DE8E7B27-EFFC-3F4C-8854-07D13C06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66800"/>
            <a:ext cx="10972800" cy="609601"/>
          </a:xfrm>
        </p:spPr>
        <p:txBody>
          <a:bodyPr/>
          <a:lstStyle/>
          <a:p>
            <a:r>
              <a:rPr lang="en-US" dirty="0"/>
              <a:t>How Karpenter works</a:t>
            </a:r>
            <a:br>
              <a:rPr lang="en-US" dirty="0"/>
            </a:br>
            <a:endParaRPr lang="en-US" dirty="0"/>
          </a:p>
        </p:txBody>
      </p:sp>
      <p:sp>
        <p:nvSpPr>
          <p:cNvPr id="43" name="Slide Number Placeholder 2">
            <a:extLst>
              <a:ext uri="{FF2B5EF4-FFF2-40B4-BE49-F238E27FC236}">
                <a16:creationId xmlns:a16="http://schemas.microsoft.com/office/drawing/2014/main" id="{FBEED412-52E4-7B49-ADEB-E6DF3ABA5497}"/>
              </a:ext>
            </a:extLst>
          </p:cNvPr>
          <p:cNvSpPr txBox="1">
            <a:spLocks/>
          </p:cNvSpPr>
          <p:nvPr/>
        </p:nvSpPr>
        <p:spPr>
          <a:xfrm>
            <a:off x="9081600" y="644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34CDD4-D76F-4459-B025-0310E913C24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2755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07CD-F93E-F142-846C-18992AE57D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039425-2E54-4F45-8BA1-F7A4827D8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Karpenter</a:t>
            </a:r>
            <a:r>
              <a:rPr lang="en-US" dirty="0"/>
              <a:t> provisions nodes on AWS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E5B24-50C7-9D44-B180-D2D0C4129A08}"/>
              </a:ext>
            </a:extLst>
          </p:cNvPr>
          <p:cNvSpPr/>
          <p:nvPr/>
        </p:nvSpPr>
        <p:spPr>
          <a:xfrm>
            <a:off x="804930" y="2504227"/>
            <a:ext cx="2693831" cy="92298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</a:rPr>
              <a:t>Application Scheduler/HPA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A91475-E270-A242-BAF8-E2D798E06DC3}"/>
              </a:ext>
            </a:extLst>
          </p:cNvPr>
          <p:cNvSpPr/>
          <p:nvPr/>
        </p:nvSpPr>
        <p:spPr>
          <a:xfrm>
            <a:off x="4042087" y="2504227"/>
            <a:ext cx="1837029" cy="92298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</a:rPr>
              <a:t>Pending Pods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8B1437-3F11-BA4B-948C-5869C0413686}"/>
              </a:ext>
            </a:extLst>
          </p:cNvPr>
          <p:cNvSpPr/>
          <p:nvPr/>
        </p:nvSpPr>
        <p:spPr>
          <a:xfrm>
            <a:off x="6422443" y="2504227"/>
            <a:ext cx="1173409" cy="92298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500" dirty="0">
                <a:solidFill>
                  <a:schemeClr val="tx1"/>
                </a:solidFill>
              </a:rPr>
              <a:t>CA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5A062F-CBD9-3447-BB80-ABECB2B49937}"/>
              </a:ext>
            </a:extLst>
          </p:cNvPr>
          <p:cNvSpPr/>
          <p:nvPr/>
        </p:nvSpPr>
        <p:spPr>
          <a:xfrm>
            <a:off x="8139179" y="2504227"/>
            <a:ext cx="1173409" cy="92298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500" dirty="0">
                <a:solidFill>
                  <a:schemeClr val="tx1"/>
                </a:solidFill>
              </a:rPr>
              <a:t>ASG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9FE758-27AE-EA4E-95B4-22CE8709E7D8}"/>
              </a:ext>
            </a:extLst>
          </p:cNvPr>
          <p:cNvSpPr/>
          <p:nvPr/>
        </p:nvSpPr>
        <p:spPr>
          <a:xfrm>
            <a:off x="9855914" y="2504227"/>
            <a:ext cx="1563353" cy="92298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</a:rPr>
              <a:t>EC2 API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F729FE-5019-7F4D-9446-94A963E9C374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98760" y="2965720"/>
            <a:ext cx="543327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4673BE-10A6-B44D-BB5C-0EAD08F3BA6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879116" y="2965720"/>
            <a:ext cx="543327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829640-F418-D141-933B-629E524C2C2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595852" y="2965720"/>
            <a:ext cx="543327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234961-2F12-0E41-BB89-494BFF86C3A1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9312587" y="2965720"/>
            <a:ext cx="543327" cy="0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y 14">
            <a:extLst>
              <a:ext uri="{FF2B5EF4-FFF2-40B4-BE49-F238E27FC236}">
                <a16:creationId xmlns:a16="http://schemas.microsoft.com/office/drawing/2014/main" id="{8DC848D0-383C-1E48-8B4C-FAC992817CB9}"/>
              </a:ext>
            </a:extLst>
          </p:cNvPr>
          <p:cNvSpPr/>
          <p:nvPr/>
        </p:nvSpPr>
        <p:spPr>
          <a:xfrm>
            <a:off x="6171126" y="2275267"/>
            <a:ext cx="1577663" cy="1352282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endParaRPr lang="en-US" sz="1500" dirty="0" err="1">
              <a:solidFill>
                <a:schemeClr val="tx1"/>
              </a:solidFill>
            </a:endParaRPr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A27CCEBD-36AC-3346-8C33-F97F1848511C}"/>
              </a:ext>
            </a:extLst>
          </p:cNvPr>
          <p:cNvSpPr/>
          <p:nvPr/>
        </p:nvSpPr>
        <p:spPr>
          <a:xfrm>
            <a:off x="7886520" y="2262747"/>
            <a:ext cx="1577663" cy="1352282"/>
          </a:xfrm>
          <a:prstGeom prst="mathMultiply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endParaRPr lang="en-US" sz="1500" dirty="0" err="1">
              <a:solidFill>
                <a:schemeClr val="tx1"/>
              </a:solidFill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381029A-A15B-AE4E-92B5-A87637BCA433}"/>
              </a:ext>
            </a:extLst>
          </p:cNvPr>
          <p:cNvCxnSpPr>
            <a:stCxn id="7" idx="2"/>
            <a:endCxn id="10" idx="2"/>
          </p:cNvCxnSpPr>
          <p:nvPr/>
        </p:nvCxnSpPr>
        <p:spPr>
          <a:xfrm rot="16200000" flipH="1">
            <a:off x="7799096" y="588718"/>
            <a:ext cx="10583" cy="5676989"/>
          </a:xfrm>
          <a:prstGeom prst="bentConnector3">
            <a:avLst>
              <a:gd name="adj1" fmla="val 5045063"/>
            </a:avLst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23A7DA7-D73A-DB40-A60C-ACCEA4745A92}"/>
              </a:ext>
            </a:extLst>
          </p:cNvPr>
          <p:cNvSpPr/>
          <p:nvPr/>
        </p:nvSpPr>
        <p:spPr>
          <a:xfrm>
            <a:off x="9854125" y="2513170"/>
            <a:ext cx="1563353" cy="92298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</a:rPr>
              <a:t>EC2 Fleet</a:t>
            </a:r>
          </a:p>
          <a:p>
            <a:pPr algn="ctr"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</a:rPr>
              <a:t>(Instance)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C8290F-A9E3-1D44-9AAD-2F5A259D167A}"/>
              </a:ext>
            </a:extLst>
          </p:cNvPr>
          <p:cNvSpPr/>
          <p:nvPr/>
        </p:nvSpPr>
        <p:spPr>
          <a:xfrm>
            <a:off x="7137041" y="3638283"/>
            <a:ext cx="1563353" cy="92298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2000" dirty="0">
                <a:solidFill>
                  <a:schemeClr val="tx1"/>
                </a:solidFill>
              </a:rPr>
              <a:t>Karpenter</a:t>
            </a:r>
          </a:p>
        </p:txBody>
      </p:sp>
    </p:spTree>
    <p:extLst>
      <p:ext uri="{BB962C8B-B14F-4D97-AF65-F5344CB8AC3E}">
        <p14:creationId xmlns:p14="http://schemas.microsoft.com/office/powerpoint/2010/main" val="140100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7AE07-36EB-437C-A8C7-88F502C1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F8E5A-6D77-934B-8DB5-57B07AAB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>
            <a:extLst>
              <a:ext uri="{FF2B5EF4-FFF2-40B4-BE49-F238E27FC236}">
                <a16:creationId xmlns:a16="http://schemas.microsoft.com/office/drawing/2014/main" id="{498CE637-241E-B743-B9B9-306DCD082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Spot Placement Score</a:t>
            </a:r>
          </a:p>
        </p:txBody>
      </p:sp>
      <p:sp>
        <p:nvSpPr>
          <p:cNvPr id="125" name="Round Diagonal Corner of Rectangle 100">
            <a:extLst>
              <a:ext uri="{FF2B5EF4-FFF2-40B4-BE49-F238E27FC236}">
                <a16:creationId xmlns:a16="http://schemas.microsoft.com/office/drawing/2014/main" id="{B9E2FAD1-B5E8-4341-8E67-00C0C2E01C20}"/>
              </a:ext>
            </a:extLst>
          </p:cNvPr>
          <p:cNvSpPr/>
          <p:nvPr/>
        </p:nvSpPr>
        <p:spPr bwMode="auto">
          <a:xfrm>
            <a:off x="4907152" y="640817"/>
            <a:ext cx="1049403" cy="498918"/>
          </a:xfrm>
          <a:prstGeom prst="round2Diag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ES" sz="233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New!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4AF7BA4-BCF7-6D4D-BC00-99B055BB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73" y="3205600"/>
            <a:ext cx="5672667" cy="297491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816780B5-679F-9B4F-8226-4B46E568437B}"/>
              </a:ext>
            </a:extLst>
          </p:cNvPr>
          <p:cNvSpPr txBox="1"/>
          <p:nvPr/>
        </p:nvSpPr>
        <p:spPr>
          <a:xfrm>
            <a:off x="546410" y="1805404"/>
            <a:ext cx="7460165" cy="111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desired amount of Spot capacity needed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Input instance types needed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Region, AZs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Placement Score 1 to 10 (10 being highly available)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993D4FA4-60D3-5C49-A259-84FEB860F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14" y="3201699"/>
            <a:ext cx="5156613" cy="11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1774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8D96-3871-784C-96D5-801E3B22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Fault Injection Simulator – for EC2 Spot</a:t>
            </a:r>
          </a:p>
        </p:txBody>
      </p:sp>
      <p:sp>
        <p:nvSpPr>
          <p:cNvPr id="3" name="Round Diagonal Corner of Rectangle 100">
            <a:extLst>
              <a:ext uri="{FF2B5EF4-FFF2-40B4-BE49-F238E27FC236}">
                <a16:creationId xmlns:a16="http://schemas.microsoft.com/office/drawing/2014/main" id="{198FDC10-A17E-A84D-A345-F2AC949E5B6F}"/>
              </a:ext>
            </a:extLst>
          </p:cNvPr>
          <p:cNvSpPr/>
          <p:nvPr/>
        </p:nvSpPr>
        <p:spPr bwMode="auto">
          <a:xfrm>
            <a:off x="8391258" y="632850"/>
            <a:ext cx="1049403" cy="498918"/>
          </a:xfrm>
          <a:prstGeom prst="round2Diag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ES" sz="233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New!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99496-CBC2-C04A-B545-2F48B659C672}"/>
              </a:ext>
            </a:extLst>
          </p:cNvPr>
          <p:cNvSpPr txBox="1"/>
          <p:nvPr/>
        </p:nvSpPr>
        <p:spPr>
          <a:xfrm>
            <a:off x="495845" y="2120133"/>
            <a:ext cx="6471745" cy="18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Simulate Spot Instance Termination Notice (ITN)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Simulate Spot Rebalance Recommendation Notice (RBR)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Validate your application fault tolerance on Pre-Prod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Experiment template once and run many times</a:t>
            </a:r>
          </a:p>
          <a:p>
            <a:pPr marL="285739" indent="-285739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Duration Before Interruption Parameter determines to provide RBR or ITN or Both</a:t>
            </a:r>
          </a:p>
          <a:p>
            <a:pPr marL="895314" lvl="1" indent="-285739">
              <a:buFont typeface="Arial" panose="020B0604020202020204" pitchFamily="34" charset="0"/>
              <a:buChar char="•"/>
            </a:pPr>
            <a:r>
              <a:rPr lang="en-US" sz="16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Duration of more than 2 minutes generate both signals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206D4-567B-7142-B999-14AE1332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152" y="1919411"/>
            <a:ext cx="4350198" cy="39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913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3821-A44F-1C4F-A5A8-97A8DB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30" y="668621"/>
            <a:ext cx="10972800" cy="609601"/>
          </a:xfrm>
        </p:spPr>
        <p:txBody>
          <a:bodyPr/>
          <a:lstStyle/>
          <a:p>
            <a:r>
              <a:rPr lang="en-US" dirty="0"/>
              <a:t>Spot Blueprints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0A707-3C7E-BC4B-BECC-2EB1D64B10CF}"/>
              </a:ext>
            </a:extLst>
          </p:cNvPr>
          <p:cNvSpPr txBox="1"/>
          <p:nvPr/>
        </p:nvSpPr>
        <p:spPr>
          <a:xfrm>
            <a:off x="196805" y="1335585"/>
            <a:ext cx="116070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1500" dirty="0"/>
              <a:t>Infrastructure code </a:t>
            </a:r>
            <a:r>
              <a:rPr lang="en-US" sz="1500" dirty="0">
                <a:solidFill>
                  <a:srgbClr val="FFC000"/>
                </a:solidFill>
              </a:rPr>
              <a:t>template generator</a:t>
            </a:r>
            <a:r>
              <a:rPr lang="en-US" sz="1500" dirty="0">
                <a:solidFill>
                  <a:schemeClr val="accent1"/>
                </a:solidFill>
              </a:rPr>
              <a:t> </a:t>
            </a:r>
            <a:endParaRPr lang="en-US" sz="1500" dirty="0"/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1500" dirty="0"/>
              <a:t>Lives right in the EC2 Spot Console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1500" dirty="0"/>
              <a:t>Currently generates templates for AWS Batch, EC2 </a:t>
            </a:r>
            <a:r>
              <a:rPr lang="en-US" sz="1500" dirty="0" err="1"/>
              <a:t>AutoScaling</a:t>
            </a:r>
            <a:r>
              <a:rPr lang="en-US" sz="1500" dirty="0"/>
              <a:t>, EMR and EKS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1500" dirty="0"/>
              <a:t>Implements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>
                <a:solidFill>
                  <a:srgbClr val="FFC000"/>
                </a:solidFill>
              </a:rPr>
              <a:t>Spot Best practices</a:t>
            </a:r>
            <a:endParaRPr lang="en-US" sz="1500" dirty="0"/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1500" dirty="0"/>
              <a:t>Option to deploy the templates directly from the same Spot Console Or Download, then modify then Deploy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1500" dirty="0"/>
              <a:t>Both </a:t>
            </a:r>
            <a:r>
              <a:rPr lang="en-US" sz="1500" dirty="0">
                <a:solidFill>
                  <a:srgbClr val="FFC000"/>
                </a:solidFill>
              </a:rPr>
              <a:t>CloudFormation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/>
              <a:t>and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>
                <a:solidFill>
                  <a:srgbClr val="FFC000"/>
                </a:solidFill>
              </a:rPr>
              <a:t>Terraform</a:t>
            </a:r>
            <a:r>
              <a:rPr lang="en-US" sz="1500" dirty="0">
                <a:solidFill>
                  <a:schemeClr val="bg2"/>
                </a:solidFill>
              </a:rPr>
              <a:t> </a:t>
            </a:r>
            <a:r>
              <a:rPr lang="en-US" sz="1500" dirty="0"/>
              <a:t>Templates are supported now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08ABC-C58F-AC49-B66D-CC33B2BE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01109"/>
            <a:ext cx="8236086" cy="27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721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10972800" cy="32932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Amazon Ember" panose="020B0603020204020204" pitchFamily="34" charset="0"/>
                <a:cs typeface="Amazon Ember" panose="020B0603020204020204" pitchFamily="34" charset="0"/>
              </a:rPr>
              <a:t>EC2 Spot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Amazon Ember" panose="020B0603020204020204" pitchFamily="34" charset="0"/>
                <a:cs typeface="Amazon Ember" panose="020B0603020204020204" pitchFamily="34" charset="0"/>
              </a:rPr>
              <a:t>EKS and EC2 Spot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Amazon Ember" panose="020B0603020204020204" pitchFamily="34" charset="0"/>
                <a:cs typeface="Amazon Ember" panose="020B0603020204020204" pitchFamily="34" charset="0"/>
              </a:rPr>
              <a:t>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Amazon Ember" panose="020B0603020204020204" pitchFamily="34" charset="0"/>
                <a:cs typeface="Amazon Ember" panose="020B0603020204020204" pitchFamily="34" charset="0"/>
              </a:rPr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a typeface="Amazon Ember" panose="020B0603020204020204" pitchFamily="34" charset="0"/>
                <a:cs typeface="Amazon Ember" panose="020B0603020204020204" pitchFamily="34" charset="0"/>
              </a:rPr>
              <a:t>Graviton</a:t>
            </a:r>
            <a:endParaRPr lang="en-E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4011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42D97-155A-6649-8F34-FE8D5084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30" y="668621"/>
            <a:ext cx="10972800" cy="609601"/>
          </a:xfrm>
        </p:spPr>
        <p:txBody>
          <a:bodyPr/>
          <a:lstStyle/>
          <a:p>
            <a:r>
              <a:rPr lang="en-US" dirty="0"/>
              <a:t>Attribute Based Instance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81647-3B16-EE45-B6F1-80FBB2A55ADD}"/>
              </a:ext>
            </a:extLst>
          </p:cNvPr>
          <p:cNvSpPr txBox="1"/>
          <p:nvPr/>
        </p:nvSpPr>
        <p:spPr>
          <a:xfrm>
            <a:off x="196805" y="1335585"/>
            <a:ext cx="116070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1500" dirty="0"/>
              <a:t>Provision capacity </a:t>
            </a:r>
            <a:r>
              <a:rPr lang="en-US" sz="1500" dirty="0">
                <a:solidFill>
                  <a:srgbClr val="FFC000"/>
                </a:solidFill>
              </a:rPr>
              <a:t>based on instance attributes </a:t>
            </a:r>
            <a:r>
              <a:rPr lang="en-US" sz="1500" dirty="0"/>
              <a:t>such as CPU/Memory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r>
              <a:rPr lang="en-US" sz="1500" dirty="0"/>
              <a:t>Supports new instances </a:t>
            </a:r>
            <a:r>
              <a:rPr lang="en-US" sz="1500" dirty="0">
                <a:solidFill>
                  <a:srgbClr val="FFC000"/>
                </a:solidFill>
              </a:rPr>
              <a:t>as soon </a:t>
            </a:r>
            <a:r>
              <a:rPr lang="en-US" sz="1500" dirty="0"/>
              <a:t>as they become </a:t>
            </a:r>
            <a:r>
              <a:rPr lang="en-US" sz="1500" dirty="0">
                <a:solidFill>
                  <a:srgbClr val="FFC000"/>
                </a:solidFill>
              </a:rPr>
              <a:t>available</a:t>
            </a:r>
          </a:p>
          <a:p>
            <a:pPr marL="380985" indent="-380985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6C126-DECA-9B4D-A9AA-B184BFA1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2" y="1923425"/>
            <a:ext cx="5746045" cy="483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276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7AE07-36EB-437C-A8C7-88F502C1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Graviton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F8E5A-6D77-934B-8DB5-57B07AAB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0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861F4D02-8E6A-FF45-A62F-D3333345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/>
          <a:p>
            <a:r>
              <a:rPr lang="en-US" dirty="0"/>
              <a:t>Broadest choice of processors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11D01E-4C89-7E4B-A573-775672265306}"/>
              </a:ext>
            </a:extLst>
          </p:cNvPr>
          <p:cNvGrpSpPr/>
          <p:nvPr/>
        </p:nvGrpSpPr>
        <p:grpSpPr>
          <a:xfrm>
            <a:off x="-24677" y="2419741"/>
            <a:ext cx="3886284" cy="3372187"/>
            <a:chOff x="471490" y="2778327"/>
            <a:chExt cx="4516480" cy="400823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520817-7731-7B47-AFFB-D9CB24BF04A8}"/>
                </a:ext>
              </a:extLst>
            </p:cNvPr>
            <p:cNvSpPr txBox="1"/>
            <p:nvPr/>
          </p:nvSpPr>
          <p:spPr>
            <a:xfrm>
              <a:off x="471490" y="4423859"/>
              <a:ext cx="4516480" cy="236270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Intel® Xeon Scalable</a:t>
              </a:r>
              <a:b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processors</a:t>
              </a:r>
            </a:p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endPara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endPara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15F1C6-D868-0B49-981A-3E278D5D85C6}"/>
                </a:ext>
              </a:extLst>
            </p:cNvPr>
            <p:cNvCxnSpPr/>
            <p:nvPr/>
          </p:nvCxnSpPr>
          <p:spPr>
            <a:xfrm>
              <a:off x="912536" y="4271462"/>
              <a:ext cx="3474720" cy="0"/>
            </a:xfrm>
            <a:prstGeom prst="line">
              <a:avLst/>
            </a:prstGeom>
            <a:ln w="19050">
              <a:solidFill>
                <a:schemeClr val="tx2">
                  <a:lumMod val="50000"/>
                  <a:alpha val="73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2" descr="Image result for intel logo">
              <a:extLst>
                <a:ext uri="{FF2B5EF4-FFF2-40B4-BE49-F238E27FC236}">
                  <a16:creationId xmlns:a16="http://schemas.microsoft.com/office/drawing/2014/main" id="{CF86AE3A-2C72-E549-BCB4-90ABB0BE1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6327" y="2778327"/>
              <a:ext cx="1913591" cy="1269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0E4D790-9B32-B549-A853-CA8A6370864F}"/>
              </a:ext>
            </a:extLst>
          </p:cNvPr>
          <p:cNvCxnSpPr>
            <a:cxnSpLocks/>
          </p:cNvCxnSpPr>
          <p:nvPr/>
        </p:nvCxnSpPr>
        <p:spPr>
          <a:xfrm>
            <a:off x="3861607" y="1864948"/>
            <a:ext cx="0" cy="4794727"/>
          </a:xfrm>
          <a:prstGeom prst="line">
            <a:avLst/>
          </a:prstGeom>
          <a:ln w="12700">
            <a:gradFill>
              <a:gsLst>
                <a:gs pos="0">
                  <a:srgbClr val="FCFBFD">
                    <a:alpha val="20000"/>
                  </a:srgbClr>
                </a:gs>
                <a:gs pos="65000">
                  <a:srgbClr val="FCFBFD"/>
                </a:gs>
                <a:gs pos="41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4A7CC5-7616-DF44-9F01-EFA19758844E}"/>
              </a:ext>
            </a:extLst>
          </p:cNvPr>
          <p:cNvCxnSpPr>
            <a:cxnSpLocks/>
          </p:cNvCxnSpPr>
          <p:nvPr/>
        </p:nvCxnSpPr>
        <p:spPr>
          <a:xfrm>
            <a:off x="7171301" y="1864947"/>
            <a:ext cx="0" cy="4794727"/>
          </a:xfrm>
          <a:prstGeom prst="line">
            <a:avLst/>
          </a:prstGeom>
          <a:ln w="12700">
            <a:gradFill>
              <a:gsLst>
                <a:gs pos="0">
                  <a:srgbClr val="FCFBFD">
                    <a:alpha val="20000"/>
                  </a:srgbClr>
                </a:gs>
                <a:gs pos="65000">
                  <a:srgbClr val="FCFBFD"/>
                </a:gs>
                <a:gs pos="41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C12EFF1-C662-5D4B-B866-A4D391F63E70}"/>
              </a:ext>
            </a:extLst>
          </p:cNvPr>
          <p:cNvGrpSpPr/>
          <p:nvPr/>
        </p:nvGrpSpPr>
        <p:grpSpPr>
          <a:xfrm>
            <a:off x="3721290" y="2604209"/>
            <a:ext cx="3208892" cy="2925114"/>
            <a:chOff x="5205456" y="3184764"/>
            <a:chExt cx="3901440" cy="295510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99062-3471-B349-958A-CBE4BC403C67}"/>
                </a:ext>
              </a:extLst>
            </p:cNvPr>
            <p:cNvSpPr txBox="1"/>
            <p:nvPr/>
          </p:nvSpPr>
          <p:spPr>
            <a:xfrm>
              <a:off x="5205456" y="4342145"/>
              <a:ext cx="3901440" cy="179772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AMD EPYC</a:t>
              </a:r>
              <a:b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processors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BC84F9-4D74-8747-B732-8DBBAD5FB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717" y="3184764"/>
              <a:ext cx="2760965" cy="662497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9110ED7-EB63-E042-BE56-5649284E5029}"/>
                </a:ext>
              </a:extLst>
            </p:cNvPr>
            <p:cNvCxnSpPr/>
            <p:nvPr/>
          </p:nvCxnSpPr>
          <p:spPr>
            <a:xfrm>
              <a:off x="5577840" y="4271462"/>
              <a:ext cx="3474720" cy="0"/>
            </a:xfrm>
            <a:prstGeom prst="line">
              <a:avLst/>
            </a:prstGeom>
            <a:ln w="19050">
              <a:solidFill>
                <a:schemeClr val="tx2">
                  <a:lumMod val="50000"/>
                  <a:alpha val="73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C22845-554A-B94C-998E-E02B60B2F80B}"/>
              </a:ext>
            </a:extLst>
          </p:cNvPr>
          <p:cNvGrpSpPr/>
          <p:nvPr/>
        </p:nvGrpSpPr>
        <p:grpSpPr>
          <a:xfrm>
            <a:off x="7677644" y="1661988"/>
            <a:ext cx="4159527" cy="3616596"/>
            <a:chOff x="9899373" y="2266125"/>
            <a:chExt cx="4159527" cy="361659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509B0B-E6A0-C84E-BB82-0899E9D509F7}"/>
                </a:ext>
              </a:extLst>
            </p:cNvPr>
            <p:cNvSpPr txBox="1"/>
            <p:nvPr/>
          </p:nvSpPr>
          <p:spPr>
            <a:xfrm>
              <a:off x="10243144" y="4423859"/>
              <a:ext cx="3474720" cy="14588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800"/>
                </a:spcAft>
              </a:pP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AWS Graviton</a:t>
              </a:r>
              <a:b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2800" b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processors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1A61D97-4928-AF46-8384-47596F0F75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53543" y="3028360"/>
              <a:ext cx="1653922" cy="989832"/>
              <a:chOff x="439738" y="0"/>
              <a:chExt cx="13750925" cy="8229600"/>
            </a:xfrm>
          </p:grpSpPr>
          <p:pic>
            <p:nvPicPr>
              <p:cNvPr id="47" name="Picture 2" descr="Image result for aws logo">
                <a:extLst>
                  <a:ext uri="{FF2B5EF4-FFF2-40B4-BE49-F238E27FC236}">
                    <a16:creationId xmlns:a16="http://schemas.microsoft.com/office/drawing/2014/main" id="{1B4FC32D-C030-9A47-8CFC-160368B03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39738" y="4929254"/>
                <a:ext cx="13750925" cy="33003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Image result for aws logo">
                <a:extLst>
                  <a:ext uri="{FF2B5EF4-FFF2-40B4-BE49-F238E27FC236}">
                    <a16:creationId xmlns:a16="http://schemas.microsoft.com/office/drawing/2014/main" id="{906DDD4E-CFB3-0948-923B-B0D6A4EC27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785"/>
              <a:stretch/>
            </p:blipFill>
            <p:spPr bwMode="auto">
              <a:xfrm>
                <a:off x="439738" y="0"/>
                <a:ext cx="13750925" cy="4873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FA18692-6B0F-8B4D-A138-699101FEF57C}"/>
                </a:ext>
              </a:extLst>
            </p:cNvPr>
            <p:cNvSpPr/>
            <p:nvPr/>
          </p:nvSpPr>
          <p:spPr bwMode="auto">
            <a:xfrm>
              <a:off x="9899373" y="2266125"/>
              <a:ext cx="4159527" cy="3616596"/>
            </a:xfrm>
            <a:prstGeom prst="roundRect">
              <a:avLst/>
            </a:prstGeom>
            <a:noFill/>
            <a:ln w="76200">
              <a:solidFill>
                <a:schemeClr val="accent6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238ED4E-563B-7640-8CCE-66240912077E}"/>
                </a:ext>
              </a:extLst>
            </p:cNvPr>
            <p:cNvCxnSpPr/>
            <p:nvPr/>
          </p:nvCxnSpPr>
          <p:spPr>
            <a:xfrm>
              <a:off x="10243144" y="4292481"/>
              <a:ext cx="3474720" cy="0"/>
            </a:xfrm>
            <a:prstGeom prst="line">
              <a:avLst/>
            </a:prstGeom>
            <a:ln w="19050">
              <a:solidFill>
                <a:schemeClr val="tx2">
                  <a:lumMod val="50000"/>
                  <a:alpha val="73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5521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E79EC-403D-2044-B762-1304B450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444349"/>
            <a:ext cx="13510261" cy="9933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AWS Graviton Processors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882DB76-6173-4543-B614-8E989CBC28F7}"/>
              </a:ext>
            </a:extLst>
          </p:cNvPr>
          <p:cNvGrpSpPr/>
          <p:nvPr/>
        </p:nvGrpSpPr>
        <p:grpSpPr>
          <a:xfrm>
            <a:off x="4304677" y="1684421"/>
            <a:ext cx="7893779" cy="4666255"/>
            <a:chOff x="4784442" y="1747156"/>
            <a:chExt cx="9693293" cy="5293667"/>
          </a:xfrm>
        </p:grpSpPr>
        <p:sp>
          <p:nvSpPr>
            <p:cNvPr id="3" name="Freeform: Shape 5">
              <a:extLst>
                <a:ext uri="{FF2B5EF4-FFF2-40B4-BE49-F238E27FC236}">
                  <a16:creationId xmlns:a16="http://schemas.microsoft.com/office/drawing/2014/main" id="{D60DEAFD-1BC7-7940-BA6A-E389F6B12A00}"/>
                </a:ext>
              </a:extLst>
            </p:cNvPr>
            <p:cNvSpPr/>
            <p:nvPr/>
          </p:nvSpPr>
          <p:spPr>
            <a:xfrm>
              <a:off x="5945059" y="2124213"/>
              <a:ext cx="8532675" cy="731754"/>
            </a:xfrm>
            <a:custGeom>
              <a:avLst/>
              <a:gdLst>
                <a:gd name="connsiteX0" fmla="*/ 0 w 6787530"/>
                <a:gd name="connsiteY0" fmla="*/ 101635 h 609795"/>
                <a:gd name="connsiteX1" fmla="*/ 101635 w 6787530"/>
                <a:gd name="connsiteY1" fmla="*/ 0 h 609795"/>
                <a:gd name="connsiteX2" fmla="*/ 6685895 w 6787530"/>
                <a:gd name="connsiteY2" fmla="*/ 0 h 609795"/>
                <a:gd name="connsiteX3" fmla="*/ 6787530 w 6787530"/>
                <a:gd name="connsiteY3" fmla="*/ 101635 h 609795"/>
                <a:gd name="connsiteX4" fmla="*/ 6787530 w 6787530"/>
                <a:gd name="connsiteY4" fmla="*/ 508160 h 609795"/>
                <a:gd name="connsiteX5" fmla="*/ 6685895 w 6787530"/>
                <a:gd name="connsiteY5" fmla="*/ 609795 h 609795"/>
                <a:gd name="connsiteX6" fmla="*/ 101635 w 6787530"/>
                <a:gd name="connsiteY6" fmla="*/ 609795 h 609795"/>
                <a:gd name="connsiteX7" fmla="*/ 0 w 6787530"/>
                <a:gd name="connsiteY7" fmla="*/ 508160 h 609795"/>
                <a:gd name="connsiteX8" fmla="*/ 0 w 6787530"/>
                <a:gd name="connsiteY8" fmla="*/ 101635 h 6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87530" h="609795">
                  <a:moveTo>
                    <a:pt x="0" y="101635"/>
                  </a:moveTo>
                  <a:cubicBezTo>
                    <a:pt x="0" y="45504"/>
                    <a:pt x="45504" y="0"/>
                    <a:pt x="101635" y="0"/>
                  </a:cubicBezTo>
                  <a:lnTo>
                    <a:pt x="6685895" y="0"/>
                  </a:lnTo>
                  <a:cubicBezTo>
                    <a:pt x="6742026" y="0"/>
                    <a:pt x="6787530" y="45504"/>
                    <a:pt x="6787530" y="101635"/>
                  </a:cubicBezTo>
                  <a:lnTo>
                    <a:pt x="6787530" y="508160"/>
                  </a:lnTo>
                  <a:cubicBezTo>
                    <a:pt x="6787530" y="564291"/>
                    <a:pt x="6742026" y="609795"/>
                    <a:pt x="6685895" y="609795"/>
                  </a:cubicBezTo>
                  <a:lnTo>
                    <a:pt x="101635" y="609795"/>
                  </a:lnTo>
                  <a:cubicBezTo>
                    <a:pt x="45504" y="609795"/>
                    <a:pt x="0" y="564291"/>
                    <a:pt x="0" y="508160"/>
                  </a:cubicBezTo>
                  <a:lnTo>
                    <a:pt x="0" y="101635"/>
                  </a:lnTo>
                  <a:close/>
                </a:path>
              </a:pathLst>
            </a:custGeom>
            <a:noFill/>
            <a:ln w="9525" cap="flat" cmpd="sng" algn="ctr">
              <a:noFill/>
              <a:prstDash val="solid"/>
            </a:ln>
            <a:effectLst/>
          </p:spPr>
          <p:txBody>
            <a:bodyPr spcFirstLastPara="0" vert="horz" wrap="square" lIns="616552" tIns="96682" rIns="96682" bIns="96682" numCol="1" spcCol="1270" anchor="ctr" anchorCtr="0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00" kern="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Custom AWS silicon with 64-bit Arm processor cores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3B7F1-2B5A-394B-8A13-DE7A34F135D6}"/>
                </a:ext>
              </a:extLst>
            </p:cNvPr>
            <p:cNvGrpSpPr/>
            <p:nvPr/>
          </p:nvGrpSpPr>
          <p:grpSpPr>
            <a:xfrm>
              <a:off x="4942461" y="1747156"/>
              <a:ext cx="1339984" cy="1359746"/>
              <a:chOff x="9935017" y="2371179"/>
              <a:chExt cx="1123056" cy="1123056"/>
            </a:xfrm>
            <a:noFill/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1DC79F4-DD21-2344-AE7E-E1AC7B83AB8E}"/>
                  </a:ext>
                </a:extLst>
              </p:cNvPr>
              <p:cNvSpPr/>
              <p:nvPr/>
            </p:nvSpPr>
            <p:spPr bwMode="auto">
              <a:xfrm>
                <a:off x="9935017" y="2371179"/>
                <a:ext cx="1123056" cy="1123056"/>
              </a:xfrm>
              <a:prstGeom prst="ellips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4">
                    <a:lumMod val="20000"/>
                    <a:lumOff val="8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" name="Group 24">
                <a:extLst>
                  <a:ext uri="{FF2B5EF4-FFF2-40B4-BE49-F238E27FC236}">
                    <a16:creationId xmlns:a16="http://schemas.microsoft.com/office/drawing/2014/main" id="{00097F17-0BBC-DE4D-84C7-BD5135053B7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210796" y="2635030"/>
                <a:ext cx="571499" cy="595355"/>
                <a:chOff x="3053" y="2298"/>
                <a:chExt cx="551" cy="574"/>
              </a:xfrm>
              <a:grpFill/>
            </p:grpSpPr>
            <p:sp>
              <p:nvSpPr>
                <p:cNvPr id="7" name="Line 26">
                  <a:extLst>
                    <a:ext uri="{FF2B5EF4-FFF2-40B4-BE49-F238E27FC236}">
                      <a16:creationId xmlns:a16="http://schemas.microsoft.com/office/drawing/2014/main" id="{55D49EFA-4361-594A-9FAE-B81B1C3CCD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2" y="2822"/>
                  <a:ext cx="60" cy="0"/>
                </a:xfrm>
                <a:prstGeom prst="line">
                  <a:avLst/>
                </a:pr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8" name="Oval 27">
                  <a:extLst>
                    <a:ext uri="{FF2B5EF4-FFF2-40B4-BE49-F238E27FC236}">
                      <a16:creationId xmlns:a16="http://schemas.microsoft.com/office/drawing/2014/main" id="{8F9DC440-6E55-F745-A8B3-0312BA0FA1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2" y="2437"/>
                  <a:ext cx="35" cy="35"/>
                </a:xfrm>
                <a:prstGeom prst="ellipse">
                  <a:avLst/>
                </a:pr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9" name="Oval 28">
                  <a:extLst>
                    <a:ext uri="{FF2B5EF4-FFF2-40B4-BE49-F238E27FC236}">
                      <a16:creationId xmlns:a16="http://schemas.microsoft.com/office/drawing/2014/main" id="{C9032037-1A39-0F44-8EDF-769B3E8E14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7" y="2364"/>
                  <a:ext cx="37" cy="35"/>
                </a:xfrm>
                <a:prstGeom prst="ellipse">
                  <a:avLst/>
                </a:pr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10" name="Oval 29">
                  <a:extLst>
                    <a:ext uri="{FF2B5EF4-FFF2-40B4-BE49-F238E27FC236}">
                      <a16:creationId xmlns:a16="http://schemas.microsoft.com/office/drawing/2014/main" id="{E63C9124-B20B-9941-AC9D-AC39D43B0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2" y="2547"/>
                  <a:ext cx="37" cy="35"/>
                </a:xfrm>
                <a:prstGeom prst="ellipse">
                  <a:avLst/>
                </a:pr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11" name="Oval 30">
                  <a:extLst>
                    <a:ext uri="{FF2B5EF4-FFF2-40B4-BE49-F238E27FC236}">
                      <a16:creationId xmlns:a16="http://schemas.microsoft.com/office/drawing/2014/main" id="{48ECF1C2-22BC-914C-9BC7-CE6D4F6762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5" y="2486"/>
                  <a:ext cx="35" cy="38"/>
                </a:xfrm>
                <a:prstGeom prst="ellipse">
                  <a:avLst/>
                </a:pr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12" name="Oval 31">
                  <a:extLst>
                    <a:ext uri="{FF2B5EF4-FFF2-40B4-BE49-F238E27FC236}">
                      <a16:creationId xmlns:a16="http://schemas.microsoft.com/office/drawing/2014/main" id="{06A8608A-CCBF-7249-AABD-F35A08D5FA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7" y="2629"/>
                  <a:ext cx="37" cy="38"/>
                </a:xfrm>
                <a:prstGeom prst="ellipse">
                  <a:avLst/>
                </a:pr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13" name="Freeform 32">
                  <a:extLst>
                    <a:ext uri="{FF2B5EF4-FFF2-40B4-BE49-F238E27FC236}">
                      <a16:creationId xmlns:a16="http://schemas.microsoft.com/office/drawing/2014/main" id="{3FD393F4-CBFD-7445-8A75-F10DD8D072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4" y="2598"/>
                  <a:ext cx="114" cy="50"/>
                </a:xfrm>
                <a:custGeom>
                  <a:avLst/>
                  <a:gdLst>
                    <a:gd name="T0" fmla="*/ 0 w 114"/>
                    <a:gd name="T1" fmla="*/ 50 h 50"/>
                    <a:gd name="T2" fmla="*/ 39 w 114"/>
                    <a:gd name="T3" fmla="*/ 50 h 50"/>
                    <a:gd name="T4" fmla="*/ 39 w 114"/>
                    <a:gd name="T5" fmla="*/ 0 h 50"/>
                    <a:gd name="T6" fmla="*/ 114 w 114"/>
                    <a:gd name="T7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0">
                      <a:moveTo>
                        <a:pt x="0" y="50"/>
                      </a:moveTo>
                      <a:lnTo>
                        <a:pt x="39" y="50"/>
                      </a:lnTo>
                      <a:lnTo>
                        <a:pt x="39" y="0"/>
                      </a:lnTo>
                      <a:lnTo>
                        <a:pt x="114" y="0"/>
                      </a:lnTo>
                    </a:path>
                  </a:pathLst>
                </a:cu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14" name="Line 33">
                  <a:extLst>
                    <a:ext uri="{FF2B5EF4-FFF2-40B4-BE49-F238E27FC236}">
                      <a16:creationId xmlns:a16="http://schemas.microsoft.com/office/drawing/2014/main" id="{B1222B02-CD3C-6D42-B73D-72FF7B2791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99" y="2565"/>
                  <a:ext cx="201" cy="0"/>
                </a:xfrm>
                <a:prstGeom prst="line">
                  <a:avLst/>
                </a:pr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15" name="Freeform 34">
                  <a:extLst>
                    <a:ext uri="{FF2B5EF4-FFF2-40B4-BE49-F238E27FC236}">
                      <a16:creationId xmlns:a16="http://schemas.microsoft.com/office/drawing/2014/main" id="{C3C527BF-18A9-1C42-82B2-4CA6265EE7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0" y="2505"/>
                  <a:ext cx="118" cy="33"/>
                </a:xfrm>
                <a:custGeom>
                  <a:avLst/>
                  <a:gdLst>
                    <a:gd name="T0" fmla="*/ 0 w 118"/>
                    <a:gd name="T1" fmla="*/ 0 h 33"/>
                    <a:gd name="T2" fmla="*/ 31 w 118"/>
                    <a:gd name="T3" fmla="*/ 0 h 33"/>
                    <a:gd name="T4" fmla="*/ 64 w 118"/>
                    <a:gd name="T5" fmla="*/ 33 h 33"/>
                    <a:gd name="T6" fmla="*/ 118 w 118"/>
                    <a:gd name="T7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" h="33">
                      <a:moveTo>
                        <a:pt x="0" y="0"/>
                      </a:moveTo>
                      <a:lnTo>
                        <a:pt x="31" y="0"/>
                      </a:lnTo>
                      <a:lnTo>
                        <a:pt x="64" y="33"/>
                      </a:lnTo>
                      <a:lnTo>
                        <a:pt x="118" y="33"/>
                      </a:lnTo>
                    </a:path>
                  </a:pathLst>
                </a:cu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16" name="Freeform 35">
                  <a:extLst>
                    <a:ext uri="{FF2B5EF4-FFF2-40B4-BE49-F238E27FC236}">
                      <a16:creationId xmlns:a16="http://schemas.microsoft.com/office/drawing/2014/main" id="{85009825-55C6-8947-A56E-721FAD9CB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7" y="2426"/>
                  <a:ext cx="212" cy="29"/>
                </a:xfrm>
                <a:custGeom>
                  <a:avLst/>
                  <a:gdLst>
                    <a:gd name="T0" fmla="*/ 0 w 212"/>
                    <a:gd name="T1" fmla="*/ 29 h 29"/>
                    <a:gd name="T2" fmla="*/ 137 w 212"/>
                    <a:gd name="T3" fmla="*/ 29 h 29"/>
                    <a:gd name="T4" fmla="*/ 137 w 212"/>
                    <a:gd name="T5" fmla="*/ 0 h 29"/>
                    <a:gd name="T6" fmla="*/ 212 w 212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2" h="29">
                      <a:moveTo>
                        <a:pt x="0" y="29"/>
                      </a:moveTo>
                      <a:lnTo>
                        <a:pt x="137" y="29"/>
                      </a:lnTo>
                      <a:lnTo>
                        <a:pt x="137" y="0"/>
                      </a:lnTo>
                      <a:lnTo>
                        <a:pt x="212" y="0"/>
                      </a:lnTo>
                    </a:path>
                  </a:pathLst>
                </a:cu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17" name="Line 36">
                  <a:extLst>
                    <a:ext uri="{FF2B5EF4-FFF2-40B4-BE49-F238E27FC236}">
                      <a16:creationId xmlns:a16="http://schemas.microsoft.com/office/drawing/2014/main" id="{37D75801-7570-7A44-9CD0-8A495CD065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24" y="2383"/>
                  <a:ext cx="101" cy="0"/>
                </a:xfrm>
                <a:prstGeom prst="line">
                  <a:avLst/>
                </a:pr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  <p:sp>
              <p:nvSpPr>
                <p:cNvPr id="18" name="Freeform 25">
                  <a:extLst>
                    <a:ext uri="{FF2B5EF4-FFF2-40B4-BE49-F238E27FC236}">
                      <a16:creationId xmlns:a16="http://schemas.microsoft.com/office/drawing/2014/main" id="{A98D4412-083B-BD41-AFB3-7AD1D2BE0D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" y="2298"/>
                  <a:ext cx="551" cy="574"/>
                </a:xfrm>
                <a:custGeom>
                  <a:avLst/>
                  <a:gdLst>
                    <a:gd name="T0" fmla="*/ 217 w 266"/>
                    <a:gd name="T1" fmla="*/ 277 h 277"/>
                    <a:gd name="T2" fmla="*/ 217 w 266"/>
                    <a:gd name="T3" fmla="*/ 226 h 277"/>
                    <a:gd name="T4" fmla="*/ 264 w 266"/>
                    <a:gd name="T5" fmla="*/ 121 h 277"/>
                    <a:gd name="T6" fmla="*/ 148 w 266"/>
                    <a:gd name="T7" fmla="*/ 4 h 277"/>
                    <a:gd name="T8" fmla="*/ 16 w 266"/>
                    <a:gd name="T9" fmla="*/ 112 h 277"/>
                    <a:gd name="T10" fmla="*/ 7 w 266"/>
                    <a:gd name="T11" fmla="*/ 154 h 277"/>
                    <a:gd name="T12" fmla="*/ 0 w 266"/>
                    <a:gd name="T13" fmla="*/ 178 h 277"/>
                    <a:gd name="T14" fmla="*/ 41 w 266"/>
                    <a:gd name="T15" fmla="*/ 178 h 277"/>
                    <a:gd name="T16" fmla="*/ 41 w 266"/>
                    <a:gd name="T17" fmla="*/ 253 h 277"/>
                    <a:gd name="T18" fmla="*/ 108 w 266"/>
                    <a:gd name="T19" fmla="*/ 253 h 277"/>
                    <a:gd name="T20" fmla="*/ 108 w 266"/>
                    <a:gd name="T21" fmla="*/ 277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6" h="277">
                      <a:moveTo>
                        <a:pt x="217" y="277"/>
                      </a:moveTo>
                      <a:cubicBezTo>
                        <a:pt x="217" y="226"/>
                        <a:pt x="217" y="226"/>
                        <a:pt x="217" y="226"/>
                      </a:cubicBezTo>
                      <a:cubicBezTo>
                        <a:pt x="247" y="202"/>
                        <a:pt x="266" y="163"/>
                        <a:pt x="264" y="121"/>
                      </a:cubicBezTo>
                      <a:cubicBezTo>
                        <a:pt x="260" y="59"/>
                        <a:pt x="210" y="9"/>
                        <a:pt x="148" y="4"/>
                      </a:cubicBezTo>
                      <a:cubicBezTo>
                        <a:pt x="81" y="0"/>
                        <a:pt x="24" y="48"/>
                        <a:pt x="16" y="112"/>
                      </a:cubicBezTo>
                      <a:cubicBezTo>
                        <a:pt x="14" y="126"/>
                        <a:pt x="11" y="140"/>
                        <a:pt x="7" y="154"/>
                      </a:cubicBez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41" y="178"/>
                        <a:pt x="41" y="178"/>
                        <a:pt x="41" y="178"/>
                      </a:cubicBezTo>
                      <a:cubicBezTo>
                        <a:pt x="41" y="253"/>
                        <a:pt x="41" y="253"/>
                        <a:pt x="41" y="253"/>
                      </a:cubicBezTo>
                      <a:cubicBezTo>
                        <a:pt x="108" y="253"/>
                        <a:pt x="108" y="253"/>
                        <a:pt x="108" y="253"/>
                      </a:cubicBezTo>
                      <a:cubicBezTo>
                        <a:pt x="108" y="277"/>
                        <a:pt x="108" y="277"/>
                        <a:pt x="108" y="277"/>
                      </a:cubicBezTo>
                    </a:path>
                  </a:pathLst>
                </a:custGeom>
                <a:grpFill/>
                <a:ln w="19050" cap="rnd">
                  <a:solidFill>
                    <a:srgbClr val="EEECE1"/>
                  </a:solidFill>
                  <a:prstDash val="solid"/>
                  <a:round/>
                  <a:headEnd type="none" w="med" len="sm"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400">
                    <a:defRPr/>
                  </a:pPr>
                  <a:endParaRPr lang="en-US" sz="1800" kern="0" dirty="0">
                    <a:solidFill>
                      <a:srgbClr val="414042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4453E68-D08A-1046-953B-A0001FB50406}"/>
                </a:ext>
              </a:extLst>
            </p:cNvPr>
            <p:cNvGrpSpPr/>
            <p:nvPr/>
          </p:nvGrpSpPr>
          <p:grpSpPr>
            <a:xfrm>
              <a:off x="4942461" y="5512842"/>
              <a:ext cx="1339984" cy="1527981"/>
              <a:chOff x="6450114" y="4628329"/>
              <a:chExt cx="1515312" cy="1736482"/>
            </a:xfrm>
          </p:grpSpPr>
          <p:sp>
            <p:nvSpPr>
              <p:cNvPr id="20" name="Freeform: Shape 8191">
                <a:extLst>
                  <a:ext uri="{FF2B5EF4-FFF2-40B4-BE49-F238E27FC236}">
                    <a16:creationId xmlns:a16="http://schemas.microsoft.com/office/drawing/2014/main" id="{B4C5F433-B50D-A541-AA90-EDF87723A9AF}"/>
                  </a:ext>
                </a:extLst>
              </p:cNvPr>
              <p:cNvSpPr/>
              <p:nvPr/>
            </p:nvSpPr>
            <p:spPr>
              <a:xfrm>
                <a:off x="7003789" y="5288494"/>
                <a:ext cx="416293" cy="402418"/>
              </a:xfrm>
              <a:custGeom>
                <a:avLst/>
                <a:gdLst>
                  <a:gd name="connsiteX0" fmla="*/ 271463 w 285750"/>
                  <a:gd name="connsiteY0" fmla="*/ 142875 h 276225"/>
                  <a:gd name="connsiteX1" fmla="*/ 142875 w 285750"/>
                  <a:gd name="connsiteY1" fmla="*/ 271463 h 276225"/>
                  <a:gd name="connsiteX2" fmla="*/ 14288 w 285750"/>
                  <a:gd name="connsiteY2" fmla="*/ 142875 h 276225"/>
                  <a:gd name="connsiteX3" fmla="*/ 142875 w 285750"/>
                  <a:gd name="connsiteY3" fmla="*/ 14287 h 276225"/>
                  <a:gd name="connsiteX4" fmla="*/ 271463 w 285750"/>
                  <a:gd name="connsiteY4" fmla="*/ 142875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276225">
                    <a:moveTo>
                      <a:pt x="271463" y="142875"/>
                    </a:moveTo>
                    <a:cubicBezTo>
                      <a:pt x="271463" y="213892"/>
                      <a:pt x="213892" y="271463"/>
                      <a:pt x="142875" y="271463"/>
                    </a:cubicBezTo>
                    <a:cubicBezTo>
                      <a:pt x="71858" y="271463"/>
                      <a:pt x="14288" y="213892"/>
                      <a:pt x="14288" y="142875"/>
                    </a:cubicBezTo>
                    <a:cubicBezTo>
                      <a:pt x="14288" y="71858"/>
                      <a:pt x="71858" y="14287"/>
                      <a:pt x="142875" y="14287"/>
                    </a:cubicBezTo>
                    <a:cubicBezTo>
                      <a:pt x="213892" y="14287"/>
                      <a:pt x="271463" y="71858"/>
                      <a:pt x="271463" y="142875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  <p:sp>
            <p:nvSpPr>
              <p:cNvPr id="21" name="Freeform: Shape 8192">
                <a:extLst>
                  <a:ext uri="{FF2B5EF4-FFF2-40B4-BE49-F238E27FC236}">
                    <a16:creationId xmlns:a16="http://schemas.microsoft.com/office/drawing/2014/main" id="{E5A03D54-C41A-954E-B185-4FBEC2E45880}"/>
                  </a:ext>
                </a:extLst>
              </p:cNvPr>
              <p:cNvSpPr/>
              <p:nvPr/>
            </p:nvSpPr>
            <p:spPr>
              <a:xfrm>
                <a:off x="7579659" y="5332899"/>
                <a:ext cx="319159" cy="319159"/>
              </a:xfrm>
              <a:custGeom>
                <a:avLst/>
                <a:gdLst>
                  <a:gd name="connsiteX0" fmla="*/ 208598 w 219075"/>
                  <a:gd name="connsiteY0" fmla="*/ 111443 h 219075"/>
                  <a:gd name="connsiteX1" fmla="*/ 111443 w 219075"/>
                  <a:gd name="connsiteY1" fmla="*/ 208597 h 219075"/>
                  <a:gd name="connsiteX2" fmla="*/ 14288 w 219075"/>
                  <a:gd name="connsiteY2" fmla="*/ 111442 h 219075"/>
                  <a:gd name="connsiteX3" fmla="*/ 111443 w 219075"/>
                  <a:gd name="connsiteY3" fmla="*/ 14287 h 219075"/>
                  <a:gd name="connsiteX4" fmla="*/ 208598 w 219075"/>
                  <a:gd name="connsiteY4" fmla="*/ 11144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08598" y="111443"/>
                    </a:moveTo>
                    <a:cubicBezTo>
                      <a:pt x="208598" y="165100"/>
                      <a:pt x="165100" y="208597"/>
                      <a:pt x="111443" y="208597"/>
                    </a:cubicBezTo>
                    <a:cubicBezTo>
                      <a:pt x="57785" y="208597"/>
                      <a:pt x="14288" y="165100"/>
                      <a:pt x="14288" y="111442"/>
                    </a:cubicBezTo>
                    <a:cubicBezTo>
                      <a:pt x="14288" y="57785"/>
                      <a:pt x="57785" y="14287"/>
                      <a:pt x="111443" y="14287"/>
                    </a:cubicBezTo>
                    <a:cubicBezTo>
                      <a:pt x="165100" y="14287"/>
                      <a:pt x="208598" y="57785"/>
                      <a:pt x="208598" y="111443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EEEC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  <p:sp>
            <p:nvSpPr>
              <p:cNvPr id="22" name="Freeform: Shape 8194">
                <a:extLst>
                  <a:ext uri="{FF2B5EF4-FFF2-40B4-BE49-F238E27FC236}">
                    <a16:creationId xmlns:a16="http://schemas.microsoft.com/office/drawing/2014/main" id="{1DEC49F2-68C1-954C-AA00-C3854D7D3993}"/>
                  </a:ext>
                </a:extLst>
              </p:cNvPr>
              <p:cNvSpPr/>
              <p:nvPr/>
            </p:nvSpPr>
            <p:spPr>
              <a:xfrm>
                <a:off x="6522275" y="5332899"/>
                <a:ext cx="319159" cy="319159"/>
              </a:xfrm>
              <a:custGeom>
                <a:avLst/>
                <a:gdLst>
                  <a:gd name="connsiteX0" fmla="*/ 208598 w 219075"/>
                  <a:gd name="connsiteY0" fmla="*/ 111443 h 219075"/>
                  <a:gd name="connsiteX1" fmla="*/ 111443 w 219075"/>
                  <a:gd name="connsiteY1" fmla="*/ 208597 h 219075"/>
                  <a:gd name="connsiteX2" fmla="*/ 14287 w 219075"/>
                  <a:gd name="connsiteY2" fmla="*/ 111442 h 219075"/>
                  <a:gd name="connsiteX3" fmla="*/ 111443 w 219075"/>
                  <a:gd name="connsiteY3" fmla="*/ 14287 h 219075"/>
                  <a:gd name="connsiteX4" fmla="*/ 208598 w 219075"/>
                  <a:gd name="connsiteY4" fmla="*/ 11144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208598" y="111443"/>
                    </a:moveTo>
                    <a:cubicBezTo>
                      <a:pt x="208598" y="165100"/>
                      <a:pt x="165100" y="208597"/>
                      <a:pt x="111443" y="208597"/>
                    </a:cubicBezTo>
                    <a:cubicBezTo>
                      <a:pt x="57785" y="208597"/>
                      <a:pt x="14287" y="165100"/>
                      <a:pt x="14287" y="111442"/>
                    </a:cubicBezTo>
                    <a:cubicBezTo>
                      <a:pt x="14287" y="57785"/>
                      <a:pt x="57785" y="14287"/>
                      <a:pt x="111443" y="14287"/>
                    </a:cubicBezTo>
                    <a:cubicBezTo>
                      <a:pt x="165100" y="14287"/>
                      <a:pt x="208598" y="57785"/>
                      <a:pt x="208598" y="111443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EEEC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  <p:sp>
            <p:nvSpPr>
              <p:cNvPr id="23" name="Freeform: Shape 8196">
                <a:extLst>
                  <a:ext uri="{FF2B5EF4-FFF2-40B4-BE49-F238E27FC236}">
                    <a16:creationId xmlns:a16="http://schemas.microsoft.com/office/drawing/2014/main" id="{2C3DCC7B-8043-734E-B80A-81C677A1CDE6}"/>
                  </a:ext>
                </a:extLst>
              </p:cNvPr>
              <p:cNvSpPr/>
              <p:nvPr/>
            </p:nvSpPr>
            <p:spPr>
              <a:xfrm>
                <a:off x="6793295" y="4628329"/>
                <a:ext cx="235900" cy="346912"/>
              </a:xfrm>
              <a:custGeom>
                <a:avLst/>
                <a:gdLst>
                  <a:gd name="connsiteX0" fmla="*/ 14288 w 161925"/>
                  <a:gd name="connsiteY0" fmla="*/ 14288 h 238125"/>
                  <a:gd name="connsiteX1" fmla="*/ 155258 w 161925"/>
                  <a:gd name="connsiteY1" fmla="*/ 83820 h 238125"/>
                  <a:gd name="connsiteX2" fmla="*/ 85725 w 161925"/>
                  <a:gd name="connsiteY2" fmla="*/ 225743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238125">
                    <a:moveTo>
                      <a:pt x="14288" y="14288"/>
                    </a:moveTo>
                    <a:lnTo>
                      <a:pt x="155258" y="83820"/>
                    </a:lnTo>
                    <a:lnTo>
                      <a:pt x="85725" y="225743"/>
                    </a:lnTo>
                  </a:path>
                </a:pathLst>
              </a:custGeom>
              <a:noFill/>
              <a:ln w="38100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  <p:sp>
            <p:nvSpPr>
              <p:cNvPr id="24" name="Freeform: Shape 8197">
                <a:extLst>
                  <a:ext uri="{FF2B5EF4-FFF2-40B4-BE49-F238E27FC236}">
                    <a16:creationId xmlns:a16="http://schemas.microsoft.com/office/drawing/2014/main" id="{941829C6-2857-9C43-A8C6-FF0D324FC3C8}"/>
                  </a:ext>
                </a:extLst>
              </p:cNvPr>
              <p:cNvSpPr/>
              <p:nvPr/>
            </p:nvSpPr>
            <p:spPr>
              <a:xfrm>
                <a:off x="7341960" y="6017899"/>
                <a:ext cx="235900" cy="346912"/>
              </a:xfrm>
              <a:custGeom>
                <a:avLst/>
                <a:gdLst>
                  <a:gd name="connsiteX0" fmla="*/ 149543 w 161925"/>
                  <a:gd name="connsiteY0" fmla="*/ 231458 h 238125"/>
                  <a:gd name="connsiteX1" fmla="*/ 14288 w 161925"/>
                  <a:gd name="connsiteY1" fmla="*/ 149542 h 238125"/>
                  <a:gd name="connsiteX2" fmla="*/ 96202 w 161925"/>
                  <a:gd name="connsiteY2" fmla="*/ 14288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238125">
                    <a:moveTo>
                      <a:pt x="149543" y="231458"/>
                    </a:moveTo>
                    <a:lnTo>
                      <a:pt x="14288" y="149542"/>
                    </a:lnTo>
                    <a:lnTo>
                      <a:pt x="96202" y="14288"/>
                    </a:lnTo>
                  </a:path>
                </a:pathLst>
              </a:custGeom>
              <a:noFill/>
              <a:ln w="38100" cap="rnd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  <p:sp>
            <p:nvSpPr>
              <p:cNvPr id="25" name="Freeform: Shape 8199">
                <a:extLst>
                  <a:ext uri="{FF2B5EF4-FFF2-40B4-BE49-F238E27FC236}">
                    <a16:creationId xmlns:a16="http://schemas.microsoft.com/office/drawing/2014/main" id="{C090BFF2-0CB5-8146-8943-C71C8F7AA62A}"/>
                  </a:ext>
                </a:extLst>
              </p:cNvPr>
              <p:cNvSpPr/>
              <p:nvPr/>
            </p:nvSpPr>
            <p:spPr>
              <a:xfrm>
                <a:off x="7354860" y="4719559"/>
                <a:ext cx="610566" cy="582812"/>
              </a:xfrm>
              <a:custGeom>
                <a:avLst/>
                <a:gdLst>
                  <a:gd name="connsiteX0" fmla="*/ 407670 w 419100"/>
                  <a:gd name="connsiteY0" fmla="*/ 388620 h 400050"/>
                  <a:gd name="connsiteX1" fmla="*/ 14288 w 419100"/>
                  <a:gd name="connsiteY1" fmla="*/ 14288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9100" h="400050">
                    <a:moveTo>
                      <a:pt x="407670" y="388620"/>
                    </a:moveTo>
                    <a:cubicBezTo>
                      <a:pt x="357188" y="200978"/>
                      <a:pt x="204788" y="56197"/>
                      <a:pt x="14288" y="14288"/>
                    </a:cubicBez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  <p:sp>
            <p:nvSpPr>
              <p:cNvPr id="26" name="Freeform: Shape 8200">
                <a:extLst>
                  <a:ext uri="{FF2B5EF4-FFF2-40B4-BE49-F238E27FC236}">
                    <a16:creationId xmlns:a16="http://schemas.microsoft.com/office/drawing/2014/main" id="{E5B76F8D-3590-8D4C-8922-B6F8F236D09C}"/>
                  </a:ext>
                </a:extLst>
              </p:cNvPr>
              <p:cNvSpPr/>
              <p:nvPr/>
            </p:nvSpPr>
            <p:spPr>
              <a:xfrm>
                <a:off x="7354858" y="5635403"/>
                <a:ext cx="610564" cy="610564"/>
              </a:xfrm>
              <a:custGeom>
                <a:avLst/>
                <a:gdLst>
                  <a:gd name="connsiteX0" fmla="*/ 14288 w 419100"/>
                  <a:gd name="connsiteY0" fmla="*/ 406718 h 419100"/>
                  <a:gd name="connsiteX1" fmla="*/ 412433 w 419100"/>
                  <a:gd name="connsiteY1" fmla="*/ 14288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9100" h="419100">
                    <a:moveTo>
                      <a:pt x="14288" y="406718"/>
                    </a:moveTo>
                    <a:cubicBezTo>
                      <a:pt x="211455" y="363855"/>
                      <a:pt x="366713" y="210502"/>
                      <a:pt x="412433" y="14288"/>
                    </a:cubicBez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  <p:sp>
            <p:nvSpPr>
              <p:cNvPr id="27" name="Freeform: Shape 8202">
                <a:extLst>
                  <a:ext uri="{FF2B5EF4-FFF2-40B4-BE49-F238E27FC236}">
                    <a16:creationId xmlns:a16="http://schemas.microsoft.com/office/drawing/2014/main" id="{F5CCA4FA-5552-4C48-B0B9-D6623B8A85FC}"/>
                  </a:ext>
                </a:extLst>
              </p:cNvPr>
              <p:cNvSpPr/>
              <p:nvPr/>
            </p:nvSpPr>
            <p:spPr>
              <a:xfrm>
                <a:off x="6450114" y="5635403"/>
                <a:ext cx="568937" cy="596688"/>
              </a:xfrm>
              <a:custGeom>
                <a:avLst/>
                <a:gdLst>
                  <a:gd name="connsiteX0" fmla="*/ 380048 w 390525"/>
                  <a:gd name="connsiteY0" fmla="*/ 399098 h 409575"/>
                  <a:gd name="connsiteX1" fmla="*/ 14288 w 390525"/>
                  <a:gd name="connsiteY1" fmla="*/ 14288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525" h="409575">
                    <a:moveTo>
                      <a:pt x="380048" y="399098"/>
                    </a:moveTo>
                    <a:cubicBezTo>
                      <a:pt x="198120" y="347663"/>
                      <a:pt x="57150" y="200025"/>
                      <a:pt x="14288" y="14288"/>
                    </a:cubicBez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  <p:sp>
            <p:nvSpPr>
              <p:cNvPr id="28" name="Freeform: Shape 8203">
                <a:extLst>
                  <a:ext uri="{FF2B5EF4-FFF2-40B4-BE49-F238E27FC236}">
                    <a16:creationId xmlns:a16="http://schemas.microsoft.com/office/drawing/2014/main" id="{CC63DA28-B8B8-BE4A-9850-6531A0B6DF47}"/>
                  </a:ext>
                </a:extLst>
              </p:cNvPr>
              <p:cNvSpPr/>
              <p:nvPr/>
            </p:nvSpPr>
            <p:spPr>
              <a:xfrm>
                <a:off x="6982976" y="6196015"/>
                <a:ext cx="111012" cy="55507"/>
              </a:xfrm>
              <a:custGeom>
                <a:avLst/>
                <a:gdLst>
                  <a:gd name="connsiteX0" fmla="*/ 14288 w 76200"/>
                  <a:gd name="connsiteY0" fmla="*/ 14288 h 38100"/>
                  <a:gd name="connsiteX1" fmla="*/ 61913 w 76200"/>
                  <a:gd name="connsiteY1" fmla="*/ 2571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200" h="38100">
                    <a:moveTo>
                      <a:pt x="14288" y="14288"/>
                    </a:moveTo>
                    <a:cubicBezTo>
                      <a:pt x="29527" y="19050"/>
                      <a:pt x="45720" y="22860"/>
                      <a:pt x="61913" y="25717"/>
                    </a:cubicBez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  <p:sp>
            <p:nvSpPr>
              <p:cNvPr id="29" name="Freeform: Shape 8204">
                <a:extLst>
                  <a:ext uri="{FF2B5EF4-FFF2-40B4-BE49-F238E27FC236}">
                    <a16:creationId xmlns:a16="http://schemas.microsoft.com/office/drawing/2014/main" id="{BD2BBA31-D857-BE40-8EE5-93CEFE3E7B82}"/>
                  </a:ext>
                </a:extLst>
              </p:cNvPr>
              <p:cNvSpPr/>
              <p:nvPr/>
            </p:nvSpPr>
            <p:spPr>
              <a:xfrm>
                <a:off x="6455667" y="4730658"/>
                <a:ext cx="568936" cy="568935"/>
              </a:xfrm>
              <a:custGeom>
                <a:avLst/>
                <a:gdLst>
                  <a:gd name="connsiteX0" fmla="*/ 14288 w 390525"/>
                  <a:gd name="connsiteY0" fmla="*/ 381000 h 390525"/>
                  <a:gd name="connsiteX1" fmla="*/ 376238 w 390525"/>
                  <a:gd name="connsiteY1" fmla="*/ 14288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525" h="390525">
                    <a:moveTo>
                      <a:pt x="14288" y="381000"/>
                    </a:moveTo>
                    <a:cubicBezTo>
                      <a:pt x="61913" y="203835"/>
                      <a:pt x="200025" y="64770"/>
                      <a:pt x="376238" y="14288"/>
                    </a:cubicBezTo>
                  </a:path>
                </a:pathLst>
              </a:custGeom>
              <a:noFill/>
              <a:ln w="38100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914400">
                  <a:defRPr/>
                </a:pPr>
                <a:endParaRPr lang="en-US" sz="1800" kern="0" dirty="0">
                  <a:solidFill>
                    <a:srgbClr val="414042"/>
                  </a:solidFill>
                  <a:latin typeface="Calibri"/>
                </a:endParaRPr>
              </a:p>
            </p:txBody>
          </p:sp>
        </p:grpSp>
        <p:sp>
          <p:nvSpPr>
            <p:cNvPr id="30" name="Freeform: Shape 5">
              <a:extLst>
                <a:ext uri="{FF2B5EF4-FFF2-40B4-BE49-F238E27FC236}">
                  <a16:creationId xmlns:a16="http://schemas.microsoft.com/office/drawing/2014/main" id="{08BC5060-E78C-BD43-9A47-592AE295E093}"/>
                </a:ext>
              </a:extLst>
            </p:cNvPr>
            <p:cNvSpPr/>
            <p:nvPr/>
          </p:nvSpPr>
          <p:spPr>
            <a:xfrm>
              <a:off x="5945061" y="5895400"/>
              <a:ext cx="8532674" cy="731754"/>
            </a:xfrm>
            <a:custGeom>
              <a:avLst/>
              <a:gdLst>
                <a:gd name="connsiteX0" fmla="*/ 0 w 6787530"/>
                <a:gd name="connsiteY0" fmla="*/ 101635 h 609795"/>
                <a:gd name="connsiteX1" fmla="*/ 101635 w 6787530"/>
                <a:gd name="connsiteY1" fmla="*/ 0 h 609795"/>
                <a:gd name="connsiteX2" fmla="*/ 6685895 w 6787530"/>
                <a:gd name="connsiteY2" fmla="*/ 0 h 609795"/>
                <a:gd name="connsiteX3" fmla="*/ 6787530 w 6787530"/>
                <a:gd name="connsiteY3" fmla="*/ 101635 h 609795"/>
                <a:gd name="connsiteX4" fmla="*/ 6787530 w 6787530"/>
                <a:gd name="connsiteY4" fmla="*/ 508160 h 609795"/>
                <a:gd name="connsiteX5" fmla="*/ 6685895 w 6787530"/>
                <a:gd name="connsiteY5" fmla="*/ 609795 h 609795"/>
                <a:gd name="connsiteX6" fmla="*/ 101635 w 6787530"/>
                <a:gd name="connsiteY6" fmla="*/ 609795 h 609795"/>
                <a:gd name="connsiteX7" fmla="*/ 0 w 6787530"/>
                <a:gd name="connsiteY7" fmla="*/ 508160 h 609795"/>
                <a:gd name="connsiteX8" fmla="*/ 0 w 6787530"/>
                <a:gd name="connsiteY8" fmla="*/ 101635 h 6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87530" h="609795">
                  <a:moveTo>
                    <a:pt x="0" y="101635"/>
                  </a:moveTo>
                  <a:cubicBezTo>
                    <a:pt x="0" y="45504"/>
                    <a:pt x="45504" y="0"/>
                    <a:pt x="101635" y="0"/>
                  </a:cubicBezTo>
                  <a:lnTo>
                    <a:pt x="6685895" y="0"/>
                  </a:lnTo>
                  <a:cubicBezTo>
                    <a:pt x="6742026" y="0"/>
                    <a:pt x="6787530" y="45504"/>
                    <a:pt x="6787530" y="101635"/>
                  </a:cubicBezTo>
                  <a:lnTo>
                    <a:pt x="6787530" y="508160"/>
                  </a:lnTo>
                  <a:cubicBezTo>
                    <a:pt x="6787530" y="564291"/>
                    <a:pt x="6742026" y="609795"/>
                    <a:pt x="6685895" y="609795"/>
                  </a:cubicBezTo>
                  <a:lnTo>
                    <a:pt x="101635" y="609795"/>
                  </a:lnTo>
                  <a:cubicBezTo>
                    <a:pt x="45504" y="609795"/>
                    <a:pt x="0" y="564291"/>
                    <a:pt x="0" y="508160"/>
                  </a:cubicBezTo>
                  <a:lnTo>
                    <a:pt x="0" y="101635"/>
                  </a:lnTo>
                  <a:close/>
                </a:path>
              </a:pathLst>
            </a:custGeom>
            <a:noFill/>
            <a:ln w="9525" cap="flat" cmpd="sng" algn="ctr">
              <a:noFill/>
              <a:prstDash val="solid"/>
            </a:ln>
            <a:effectLst/>
          </p:spPr>
          <p:txBody>
            <a:bodyPr spcFirstLastPara="0" vert="horz" wrap="square" lIns="616552" tIns="96682" rIns="96682" bIns="96682" numCol="1" spcCol="1270" anchor="ctr" anchorCtr="0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400" kern="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Rapidly innovate, build, and iterate on behalf of customers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ADBF57-B485-6245-93BD-F05A7CFC8A35}"/>
                </a:ext>
              </a:extLst>
            </p:cNvPr>
            <p:cNvGrpSpPr/>
            <p:nvPr/>
          </p:nvGrpSpPr>
          <p:grpSpPr>
            <a:xfrm>
              <a:off x="4784442" y="3581090"/>
              <a:ext cx="1463077" cy="1431987"/>
              <a:chOff x="5201145" y="3479315"/>
              <a:chExt cx="1463077" cy="1431987"/>
            </a:xfrm>
          </p:grpSpPr>
          <p:pic>
            <p:nvPicPr>
              <p:cNvPr id="32" name="Graphic 16">
                <a:extLst>
                  <a:ext uri="{FF2B5EF4-FFF2-40B4-BE49-F238E27FC236}">
                    <a16:creationId xmlns:a16="http://schemas.microsoft.com/office/drawing/2014/main" id="{C7D3B57F-876F-1942-AF5E-F5DD0CBF2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01145" y="3479315"/>
                <a:ext cx="1463077" cy="1431987"/>
              </a:xfrm>
              <a:prstGeom prst="rect">
                <a:avLst/>
              </a:prstGeom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09323DA-11D1-1846-8FF0-584F1BEA5E2D}"/>
                  </a:ext>
                </a:extLst>
              </p:cNvPr>
              <p:cNvSpPr/>
              <p:nvPr/>
            </p:nvSpPr>
            <p:spPr bwMode="auto">
              <a:xfrm>
                <a:off x="6308809" y="3501191"/>
                <a:ext cx="234620" cy="229634"/>
              </a:xfrm>
              <a:prstGeom prst="ellipse">
                <a:avLst/>
              </a:prstGeom>
              <a:noFill/>
              <a:ln w="69850" cap="flat" cmpd="sng" algn="ctr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A884180-B017-F246-BB94-C64FC7EAE092}"/>
                  </a:ext>
                </a:extLst>
              </p:cNvPr>
              <p:cNvSpPr/>
              <p:nvPr/>
            </p:nvSpPr>
            <p:spPr bwMode="auto">
              <a:xfrm>
                <a:off x="5544233" y="3492211"/>
                <a:ext cx="234620" cy="229634"/>
              </a:xfrm>
              <a:prstGeom prst="ellipse">
                <a:avLst/>
              </a:prstGeom>
              <a:noFill/>
              <a:ln w="69850" cap="flat" cmpd="sng" algn="ctr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DFD1A98-EC13-C647-B974-AB0E15B5B41D}"/>
                  </a:ext>
                </a:extLst>
              </p:cNvPr>
              <p:cNvSpPr/>
              <p:nvPr/>
            </p:nvSpPr>
            <p:spPr bwMode="auto">
              <a:xfrm>
                <a:off x="5223097" y="4072162"/>
                <a:ext cx="234620" cy="229634"/>
              </a:xfrm>
              <a:prstGeom prst="ellipse">
                <a:avLst/>
              </a:prstGeom>
              <a:noFill/>
              <a:ln w="69850" cap="flat" cmpd="sng" algn="ctr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7C4BB7D-BC1C-A94A-89B8-B2BC0F292419}"/>
                  </a:ext>
                </a:extLst>
              </p:cNvPr>
              <p:cNvSpPr/>
              <p:nvPr/>
            </p:nvSpPr>
            <p:spPr bwMode="auto">
              <a:xfrm>
                <a:off x="5536518" y="4647771"/>
                <a:ext cx="234619" cy="229634"/>
              </a:xfrm>
              <a:prstGeom prst="ellipse">
                <a:avLst/>
              </a:prstGeom>
              <a:noFill/>
              <a:ln w="69850" cap="flat" cmpd="sng" algn="ctr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9597884-C712-2048-AC99-91435294AF44}"/>
                  </a:ext>
                </a:extLst>
              </p:cNvPr>
              <p:cNvSpPr/>
              <p:nvPr/>
            </p:nvSpPr>
            <p:spPr bwMode="auto">
              <a:xfrm>
                <a:off x="6324055" y="4651209"/>
                <a:ext cx="234619" cy="226196"/>
              </a:xfrm>
              <a:prstGeom prst="ellipse">
                <a:avLst/>
              </a:prstGeom>
              <a:noFill/>
              <a:ln w="69850" cap="flat" cmpd="sng" algn="ctr">
                <a:solidFill>
                  <a:schemeClr val="accent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8" name="Freeform: Shape 5">
              <a:extLst>
                <a:ext uri="{FF2B5EF4-FFF2-40B4-BE49-F238E27FC236}">
                  <a16:creationId xmlns:a16="http://schemas.microsoft.com/office/drawing/2014/main" id="{86E83FD5-044B-A042-B630-2196CB8E0C95}"/>
                </a:ext>
              </a:extLst>
            </p:cNvPr>
            <p:cNvSpPr/>
            <p:nvPr/>
          </p:nvSpPr>
          <p:spPr>
            <a:xfrm>
              <a:off x="5945059" y="3971888"/>
              <a:ext cx="8532675" cy="731754"/>
            </a:xfrm>
            <a:custGeom>
              <a:avLst/>
              <a:gdLst>
                <a:gd name="connsiteX0" fmla="*/ 0 w 6787530"/>
                <a:gd name="connsiteY0" fmla="*/ 101635 h 609795"/>
                <a:gd name="connsiteX1" fmla="*/ 101635 w 6787530"/>
                <a:gd name="connsiteY1" fmla="*/ 0 h 609795"/>
                <a:gd name="connsiteX2" fmla="*/ 6685895 w 6787530"/>
                <a:gd name="connsiteY2" fmla="*/ 0 h 609795"/>
                <a:gd name="connsiteX3" fmla="*/ 6787530 w 6787530"/>
                <a:gd name="connsiteY3" fmla="*/ 101635 h 609795"/>
                <a:gd name="connsiteX4" fmla="*/ 6787530 w 6787530"/>
                <a:gd name="connsiteY4" fmla="*/ 508160 h 609795"/>
                <a:gd name="connsiteX5" fmla="*/ 6685895 w 6787530"/>
                <a:gd name="connsiteY5" fmla="*/ 609795 h 609795"/>
                <a:gd name="connsiteX6" fmla="*/ 101635 w 6787530"/>
                <a:gd name="connsiteY6" fmla="*/ 609795 h 609795"/>
                <a:gd name="connsiteX7" fmla="*/ 0 w 6787530"/>
                <a:gd name="connsiteY7" fmla="*/ 508160 h 609795"/>
                <a:gd name="connsiteX8" fmla="*/ 0 w 6787530"/>
                <a:gd name="connsiteY8" fmla="*/ 101635 h 60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87530" h="609795">
                  <a:moveTo>
                    <a:pt x="0" y="101635"/>
                  </a:moveTo>
                  <a:cubicBezTo>
                    <a:pt x="0" y="45504"/>
                    <a:pt x="45504" y="0"/>
                    <a:pt x="101635" y="0"/>
                  </a:cubicBezTo>
                  <a:lnTo>
                    <a:pt x="6685895" y="0"/>
                  </a:lnTo>
                  <a:cubicBezTo>
                    <a:pt x="6742026" y="0"/>
                    <a:pt x="6787530" y="45504"/>
                    <a:pt x="6787530" y="101635"/>
                  </a:cubicBezTo>
                  <a:lnTo>
                    <a:pt x="6787530" y="508160"/>
                  </a:lnTo>
                  <a:cubicBezTo>
                    <a:pt x="6787530" y="564291"/>
                    <a:pt x="6742026" y="609795"/>
                    <a:pt x="6685895" y="609795"/>
                  </a:cubicBezTo>
                  <a:lnTo>
                    <a:pt x="101635" y="609795"/>
                  </a:lnTo>
                  <a:cubicBezTo>
                    <a:pt x="45504" y="609795"/>
                    <a:pt x="0" y="564291"/>
                    <a:pt x="0" y="508160"/>
                  </a:cubicBezTo>
                  <a:lnTo>
                    <a:pt x="0" y="101635"/>
                  </a:lnTo>
                  <a:close/>
                </a:path>
              </a:pathLst>
            </a:custGeom>
            <a:noFill/>
            <a:ln w="9525" cap="flat" cmpd="sng" algn="ctr">
              <a:noFill/>
              <a:prstDash val="solid"/>
            </a:ln>
            <a:effectLst/>
          </p:spPr>
          <p:txBody>
            <a:bodyPr spcFirstLastPara="0" vert="horz" wrap="square" lIns="616552" tIns="96682" rIns="96682" bIns="96682" numCol="1" spcCol="1270" anchor="ctr" anchorCtr="0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0" dirty="0">
                  <a:solidFill>
                    <a:srgbClr val="FFFFFF"/>
                  </a:solidFill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rPr>
                <a:t>Targeted optimizations for cloud-native workloads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3820F5DD-278B-F04B-A222-AF8B6B28E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6" y="2094885"/>
            <a:ext cx="3481433" cy="1970622"/>
          </a:xfrm>
          <a:prstGeom prst="rect">
            <a:avLst/>
          </a:prstGeom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0687DFCF-35C6-F14F-98D8-2621B9051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95" y="4351409"/>
            <a:ext cx="3639312" cy="205998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3974A5B-EEBE-FF48-9A06-F25ECDDC1E20}"/>
              </a:ext>
            </a:extLst>
          </p:cNvPr>
          <p:cNvSpPr/>
          <p:nvPr/>
        </p:nvSpPr>
        <p:spPr>
          <a:xfrm>
            <a:off x="3899340" y="1630763"/>
            <a:ext cx="45719" cy="5096940"/>
          </a:xfrm>
          <a:prstGeom prst="rect">
            <a:avLst/>
          </a:prstGeom>
          <a:gradFill>
            <a:gsLst>
              <a:gs pos="0">
                <a:srgbClr val="232F3E"/>
              </a:gs>
              <a:gs pos="50000">
                <a:schemeClr val="bg2">
                  <a:lumMod val="75000"/>
                  <a:lumOff val="25000"/>
                </a:scheme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1555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0DE5675-4199-6A44-B64E-DA392DE6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/>
          <a:p>
            <a:r>
              <a:rPr lang="en-US" sz="4000" dirty="0">
                <a:solidFill>
                  <a:srgbClr val="FFFFFF"/>
                </a:solidFill>
              </a:rPr>
              <a:t>Lower TCO with Graviton2-</a:t>
            </a:r>
            <a:r>
              <a:rPr lang="en-US" sz="4000" dirty="0"/>
              <a:t>powered instances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F14274-6326-B44E-8A55-B583488D0FF0}"/>
              </a:ext>
            </a:extLst>
          </p:cNvPr>
          <p:cNvSpPr txBox="1">
            <a:spLocks/>
          </p:cNvSpPr>
          <p:nvPr/>
        </p:nvSpPr>
        <p:spPr>
          <a:xfrm>
            <a:off x="429933" y="444736"/>
            <a:ext cx="13775194" cy="1098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44B899-97BE-EC44-A88F-C2816CA0ABC3}"/>
              </a:ext>
            </a:extLst>
          </p:cNvPr>
          <p:cNvGrpSpPr/>
          <p:nvPr/>
        </p:nvGrpSpPr>
        <p:grpSpPr>
          <a:xfrm>
            <a:off x="36595" y="5982297"/>
            <a:ext cx="12155406" cy="830362"/>
            <a:chOff x="36594" y="5942888"/>
            <a:chExt cx="14630401" cy="86977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4A462E-2412-0743-9E4B-E49AE40D44AF}"/>
                </a:ext>
              </a:extLst>
            </p:cNvPr>
            <p:cNvSpPr/>
            <p:nvPr/>
          </p:nvSpPr>
          <p:spPr bwMode="auto">
            <a:xfrm>
              <a:off x="36594" y="5942888"/>
              <a:ext cx="14630401" cy="8697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innerShdw blurRad="304800">
                <a:prstClr val="black">
                  <a:alpha val="30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96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8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6F11C6-0010-2A4D-A5D3-9029744C6709}"/>
                </a:ext>
              </a:extLst>
            </p:cNvPr>
            <p:cNvSpPr txBox="1"/>
            <p:nvPr/>
          </p:nvSpPr>
          <p:spPr>
            <a:xfrm>
              <a:off x="520110" y="6028522"/>
              <a:ext cx="13663370" cy="612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31502">
                <a:spcBef>
                  <a:spcPts val="1080"/>
                </a:spcBef>
                <a:spcAft>
                  <a:spcPts val="1080"/>
                </a:spcAft>
                <a:defRPr/>
              </a:pPr>
              <a:r>
                <a:rPr lang="en-US" sz="3200" b="1" kern="0" dirty="0">
                  <a:effectLst>
                    <a:outerShdw blurRad="889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mazon Ember" panose="02000000000000000000" pitchFamily="2" charset="0"/>
                  <a:ea typeface="Amazon Ember" panose="02000000000000000000" pitchFamily="2" charset="0"/>
                  <a:sym typeface="Helvetica"/>
                </a:rPr>
                <a:t>Best price-performance within their instance families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B3649F-F4C4-E748-9225-5BEF6D05E3A1}"/>
              </a:ext>
            </a:extLst>
          </p:cNvPr>
          <p:cNvGrpSpPr/>
          <p:nvPr/>
        </p:nvGrpSpPr>
        <p:grpSpPr>
          <a:xfrm>
            <a:off x="0" y="1732446"/>
            <a:ext cx="12090292" cy="3535771"/>
            <a:chOff x="431088" y="1538077"/>
            <a:chExt cx="13632383" cy="40350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191691-E184-2040-ACBC-76A17EF69E5B}"/>
                </a:ext>
              </a:extLst>
            </p:cNvPr>
            <p:cNvGrpSpPr/>
            <p:nvPr/>
          </p:nvGrpSpPr>
          <p:grpSpPr>
            <a:xfrm>
              <a:off x="10152256" y="1538077"/>
              <a:ext cx="3911215" cy="4035041"/>
              <a:chOff x="10152256" y="1538077"/>
              <a:chExt cx="3911215" cy="403504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A419A1-CDC8-3140-A07A-703A6EEF6281}"/>
                  </a:ext>
                </a:extLst>
              </p:cNvPr>
              <p:cNvSpPr/>
              <p:nvPr/>
            </p:nvSpPr>
            <p:spPr bwMode="auto">
              <a:xfrm>
                <a:off x="10152256" y="4023715"/>
                <a:ext cx="3911215" cy="154940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8" tIns="43894" rIns="54868" bIns="4389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>
                  <a:defRPr sz="6800" b="0" spc="204">
                    <a:latin typeface="Amazon Ember"/>
                    <a:ea typeface="Amazon Ember"/>
                    <a:cs typeface="Amazon Ember"/>
                    <a:sym typeface="Amazon Ember"/>
                  </a:defRPr>
                </a:pPr>
                <a:r>
                  <a:rPr lang="en-US" sz="2800" kern="0" spc="30" dirty="0">
                    <a:solidFill>
                      <a:srgbClr val="FFFFFF"/>
                    </a:solidFill>
                    <a:latin typeface="Amazon Ember"/>
                    <a:ea typeface="Amazon Ember" panose="020B0603020204020204" pitchFamily="34" charset="0"/>
                    <a:cs typeface="Amazon Ember" panose="020B0603020204020204" pitchFamily="34" charset="0"/>
                    <a:sym typeface="Amazon Ember"/>
                  </a:rPr>
                  <a:t> </a:t>
                </a:r>
                <a:r>
                  <a:rPr lang="en-US" sz="2800" b="1" kern="0" spc="30" dirty="0">
                    <a:solidFill>
                      <a:schemeClr val="accent1"/>
                    </a:solidFill>
                    <a:latin typeface="Amazon Ember"/>
                    <a:ea typeface="Amazon Ember" panose="020B0603020204020204" pitchFamily="34" charset="0"/>
                    <a:cs typeface="Amazon Ember" panose="020B0603020204020204" pitchFamily="34" charset="0"/>
                    <a:sym typeface="Amazon Ember"/>
                  </a:rPr>
                  <a:t>Up to 40% better price-performance </a:t>
                </a:r>
              </a:p>
              <a:p>
                <a:pPr algn="ctr" defTabSz="914400">
                  <a:defRPr sz="6800" b="0" spc="204">
                    <a:latin typeface="Amazon Ember"/>
                    <a:ea typeface="Amazon Ember"/>
                    <a:cs typeface="Amazon Ember"/>
                    <a:sym typeface="Amazon Ember"/>
                  </a:defRPr>
                </a:pPr>
                <a:r>
                  <a:rPr lang="en-US" sz="2400" kern="0" spc="30" dirty="0">
                    <a:solidFill>
                      <a:srgbClr val="FFFFFF"/>
                    </a:solidFill>
                    <a:latin typeface="Amazon Ember"/>
                    <a:ea typeface="Amazon Ember" panose="020B0603020204020204" pitchFamily="34" charset="0"/>
                    <a:cs typeface="Amazon Ember" panose="020B0603020204020204" pitchFamily="34" charset="0"/>
                    <a:sym typeface="Amazon Ember"/>
                  </a:rPr>
                  <a:t>vs comparable x86-based instances</a:t>
                </a:r>
                <a:endParaRPr lang="en-US" sz="2800" kern="0" spc="30" dirty="0">
                  <a:solidFill>
                    <a:srgbClr val="FFFFFF"/>
                  </a:solidFill>
                  <a:latin typeface="Amazon Ember"/>
                  <a:ea typeface="Amazon Ember" panose="020B0603020204020204" pitchFamily="34" charset="0"/>
                  <a:cs typeface="Amazon Ember" panose="020B0603020204020204" pitchFamily="34" charset="0"/>
                  <a:sym typeface="Amazon Ember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03D2625-7A30-7C40-9289-8F3BAF435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13497" y="1538077"/>
                <a:ext cx="2488620" cy="24886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E953D22-258B-A247-BF82-C5BF32083031}"/>
                </a:ext>
              </a:extLst>
            </p:cNvPr>
            <p:cNvGrpSpPr/>
            <p:nvPr/>
          </p:nvGrpSpPr>
          <p:grpSpPr>
            <a:xfrm>
              <a:off x="5451142" y="1666080"/>
              <a:ext cx="4201428" cy="3452462"/>
              <a:chOff x="5441220" y="1640421"/>
              <a:chExt cx="4201428" cy="345246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0A074C-C9E1-1849-B12A-200F9AF30CBA}"/>
                  </a:ext>
                </a:extLst>
              </p:cNvPr>
              <p:cNvSpPr/>
              <p:nvPr/>
            </p:nvSpPr>
            <p:spPr bwMode="auto">
              <a:xfrm>
                <a:off x="5441220" y="3995532"/>
                <a:ext cx="4201428" cy="109735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8" tIns="43894" rIns="54868" bIns="4389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 sz="6800" b="0" spc="204">
                    <a:latin typeface="Amazon Ember"/>
                    <a:ea typeface="Amazon Ember"/>
                    <a:cs typeface="Amazon Ember"/>
                    <a:sym typeface="Amazon Ember"/>
                  </a:defRPr>
                </a:pPr>
                <a:r>
                  <a:rPr lang="en-US" sz="2800" kern="0" spc="30" dirty="0">
                    <a:solidFill>
                      <a:srgbClr val="FFFFFF"/>
                    </a:solidFill>
                    <a:latin typeface="Amazon Ember"/>
                    <a:ea typeface="Amazon Ember" panose="020B0603020204020204" pitchFamily="34" charset="0"/>
                    <a:cs typeface="Amazon Ember" panose="020B0603020204020204" pitchFamily="34" charset="0"/>
                    <a:sym typeface="Amazon Ember"/>
                  </a:rPr>
                  <a:t> </a:t>
                </a:r>
                <a:r>
                  <a:rPr lang="en-US" sz="2800" b="1" kern="0" spc="30" dirty="0">
                    <a:solidFill>
                      <a:schemeClr val="accent1"/>
                    </a:solidFill>
                    <a:latin typeface="Amazon Ember"/>
                    <a:ea typeface="Amazon Ember" panose="020B0603020204020204" pitchFamily="34" charset="0"/>
                    <a:cs typeface="Amazon Ember" panose="020B0603020204020204" pitchFamily="34" charset="0"/>
                    <a:sym typeface="Amazon Ember"/>
                  </a:rPr>
                  <a:t>20% lower cost </a:t>
                </a:r>
              </a:p>
              <a:p>
                <a:pPr algn="ctr"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 sz="6800" b="0" spc="204">
                    <a:latin typeface="Amazon Ember"/>
                    <a:ea typeface="Amazon Ember"/>
                    <a:cs typeface="Amazon Ember"/>
                    <a:sym typeface="Amazon Ember"/>
                  </a:defRPr>
                </a:pPr>
                <a:r>
                  <a:rPr lang="en-US" sz="2400" kern="0" spc="30" dirty="0">
                    <a:solidFill>
                      <a:srgbClr val="FFFFFF"/>
                    </a:solidFill>
                    <a:latin typeface="Amazon Ember"/>
                    <a:ea typeface="Amazon Ember" panose="020B0603020204020204" pitchFamily="34" charset="0"/>
                    <a:cs typeface="Amazon Ember" panose="020B0603020204020204" pitchFamily="34" charset="0"/>
                    <a:sym typeface="Amazon Ember"/>
                  </a:rPr>
                  <a:t>vs same-sized comparable fifth generation instances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42B678B-196A-5740-B40D-DD134FB84A63}"/>
                  </a:ext>
                </a:extLst>
              </p:cNvPr>
              <p:cNvGrpSpPr/>
              <p:nvPr/>
            </p:nvGrpSpPr>
            <p:grpSpPr>
              <a:xfrm>
                <a:off x="6405870" y="1640421"/>
                <a:ext cx="2062273" cy="2238744"/>
                <a:chOff x="6702324" y="2239207"/>
                <a:chExt cx="1429615" cy="1637352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9C21734C-8387-2743-A026-510166677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324" y="2239207"/>
                  <a:ext cx="902474" cy="1171439"/>
                </a:xfrm>
                <a:custGeom>
                  <a:avLst/>
                  <a:gdLst>
                    <a:gd name="T0" fmla="*/ 143 w 193"/>
                    <a:gd name="T1" fmla="*/ 20 h 250"/>
                    <a:gd name="T2" fmla="*/ 143 w 193"/>
                    <a:gd name="T3" fmla="*/ 56 h 250"/>
                    <a:gd name="T4" fmla="*/ 61 w 193"/>
                    <a:gd name="T5" fmla="*/ 87 h 250"/>
                    <a:gd name="T6" fmla="*/ 156 w 193"/>
                    <a:gd name="T7" fmla="*/ 116 h 250"/>
                    <a:gd name="T8" fmla="*/ 178 w 193"/>
                    <a:gd name="T9" fmla="*/ 189 h 250"/>
                    <a:gd name="T10" fmla="*/ 146 w 193"/>
                    <a:gd name="T11" fmla="*/ 216 h 250"/>
                    <a:gd name="T12" fmla="*/ 153 w 193"/>
                    <a:gd name="T13" fmla="*/ 240 h 250"/>
                    <a:gd name="T14" fmla="*/ 117 w 193"/>
                    <a:gd name="T15" fmla="*/ 250 h 250"/>
                    <a:gd name="T16" fmla="*/ 109 w 193"/>
                    <a:gd name="T17" fmla="*/ 225 h 250"/>
                    <a:gd name="T18" fmla="*/ 56 w 193"/>
                    <a:gd name="T19" fmla="*/ 223 h 250"/>
                    <a:gd name="T20" fmla="*/ 63 w 193"/>
                    <a:gd name="T21" fmla="*/ 187 h 250"/>
                    <a:gd name="T22" fmla="*/ 149 w 193"/>
                    <a:gd name="T23" fmla="*/ 162 h 250"/>
                    <a:gd name="T24" fmla="*/ 34 w 193"/>
                    <a:gd name="T25" fmla="*/ 113 h 250"/>
                    <a:gd name="T26" fmla="*/ 63 w 193"/>
                    <a:gd name="T27" fmla="*/ 34 h 250"/>
                    <a:gd name="T28" fmla="*/ 56 w 193"/>
                    <a:gd name="T29" fmla="*/ 10 h 250"/>
                    <a:gd name="T30" fmla="*/ 92 w 193"/>
                    <a:gd name="T31" fmla="*/ 0 h 250"/>
                    <a:gd name="T32" fmla="*/ 100 w 193"/>
                    <a:gd name="T33" fmla="*/ 24 h 250"/>
                    <a:gd name="T34" fmla="*/ 143 w 193"/>
                    <a:gd name="T35" fmla="*/ 2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93" h="250">
                      <a:moveTo>
                        <a:pt x="143" y="20"/>
                      </a:moveTo>
                      <a:cubicBezTo>
                        <a:pt x="143" y="56"/>
                        <a:pt x="143" y="56"/>
                        <a:pt x="143" y="56"/>
                      </a:cubicBezTo>
                      <a:cubicBezTo>
                        <a:pt x="143" y="56"/>
                        <a:pt x="62" y="56"/>
                        <a:pt x="61" y="87"/>
                      </a:cubicBezTo>
                      <a:cubicBezTo>
                        <a:pt x="59" y="119"/>
                        <a:pt x="118" y="94"/>
                        <a:pt x="156" y="116"/>
                      </a:cubicBezTo>
                      <a:cubicBezTo>
                        <a:pt x="193" y="139"/>
                        <a:pt x="192" y="170"/>
                        <a:pt x="178" y="189"/>
                      </a:cubicBezTo>
                      <a:cubicBezTo>
                        <a:pt x="163" y="209"/>
                        <a:pt x="146" y="216"/>
                        <a:pt x="146" y="216"/>
                      </a:cubicBezTo>
                      <a:cubicBezTo>
                        <a:pt x="153" y="240"/>
                        <a:pt x="153" y="240"/>
                        <a:pt x="153" y="240"/>
                      </a:cubicBezTo>
                      <a:cubicBezTo>
                        <a:pt x="117" y="250"/>
                        <a:pt x="117" y="250"/>
                        <a:pt x="117" y="250"/>
                      </a:cubicBezTo>
                      <a:cubicBezTo>
                        <a:pt x="109" y="225"/>
                        <a:pt x="109" y="225"/>
                        <a:pt x="109" y="225"/>
                      </a:cubicBezTo>
                      <a:cubicBezTo>
                        <a:pt x="109" y="225"/>
                        <a:pt x="76" y="229"/>
                        <a:pt x="56" y="223"/>
                      </a:cubicBezTo>
                      <a:cubicBezTo>
                        <a:pt x="63" y="187"/>
                        <a:pt x="63" y="187"/>
                        <a:pt x="63" y="187"/>
                      </a:cubicBezTo>
                      <a:cubicBezTo>
                        <a:pt x="63" y="187"/>
                        <a:pt x="146" y="201"/>
                        <a:pt x="149" y="162"/>
                      </a:cubicBezTo>
                      <a:cubicBezTo>
                        <a:pt x="145" y="125"/>
                        <a:pt x="66" y="160"/>
                        <a:pt x="34" y="113"/>
                      </a:cubicBezTo>
                      <a:cubicBezTo>
                        <a:pt x="34" y="113"/>
                        <a:pt x="0" y="72"/>
                        <a:pt x="63" y="34"/>
                      </a:cubicBez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92" y="0"/>
                        <a:pt x="92" y="0"/>
                        <a:pt x="92" y="0"/>
                      </a:cubicBezTo>
                      <a:cubicBezTo>
                        <a:pt x="100" y="24"/>
                        <a:pt x="100" y="24"/>
                        <a:pt x="100" y="24"/>
                      </a:cubicBezTo>
                      <a:cubicBezTo>
                        <a:pt x="100" y="24"/>
                        <a:pt x="119" y="19"/>
                        <a:pt x="143" y="20"/>
                      </a:cubicBezTo>
                      <a:close/>
                    </a:path>
                  </a:pathLst>
                </a:custGeom>
                <a:noFill/>
                <a:ln w="63500" cap="flat">
                  <a:solidFill>
                    <a:schemeClr val="accent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27434" tIns="13717" rIns="27434" bIns="1371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35"/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0A60EB6-2F50-DB43-B021-AD1A3A16FE4A}"/>
                    </a:ext>
                  </a:extLst>
                </p:cNvPr>
                <p:cNvGrpSpPr/>
                <p:nvPr/>
              </p:nvGrpSpPr>
              <p:grpSpPr>
                <a:xfrm flipV="1">
                  <a:off x="7444344" y="2793693"/>
                  <a:ext cx="687595" cy="1082866"/>
                  <a:chOff x="1761923" y="3989007"/>
                  <a:chExt cx="1009742" cy="1909901"/>
                </a:xfrm>
              </p:grpSpPr>
              <p:sp>
                <p:nvSpPr>
                  <p:cNvPr id="12" name="Freeform 750">
                    <a:extLst>
                      <a:ext uri="{FF2B5EF4-FFF2-40B4-BE49-F238E27FC236}">
                        <a16:creationId xmlns:a16="http://schemas.microsoft.com/office/drawing/2014/main" id="{F0E105B4-E7D8-0E45-955B-CC4F764922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10800000">
                    <a:off x="1761923" y="3989007"/>
                    <a:ext cx="1009742" cy="1364334"/>
                  </a:xfrm>
                  <a:custGeom>
                    <a:avLst/>
                    <a:gdLst>
                      <a:gd name="T0" fmla="*/ 814 w 2392"/>
                      <a:gd name="T1" fmla="*/ 1914 h 3232"/>
                      <a:gd name="T2" fmla="*/ 0 w 2392"/>
                      <a:gd name="T3" fmla="*/ 1914 h 3232"/>
                      <a:gd name="T4" fmla="*/ 1186 w 2392"/>
                      <a:gd name="T5" fmla="*/ 3232 h 3232"/>
                      <a:gd name="T6" fmla="*/ 2392 w 2392"/>
                      <a:gd name="T7" fmla="*/ 1914 h 3232"/>
                      <a:gd name="T8" fmla="*/ 1543 w 2392"/>
                      <a:gd name="T9" fmla="*/ 1914 h 3232"/>
                      <a:gd name="T10" fmla="*/ 1543 w 2392"/>
                      <a:gd name="T11" fmla="*/ 0 h 3232"/>
                      <a:gd name="T12" fmla="*/ 814 w 2392"/>
                      <a:gd name="T13" fmla="*/ 0 h 3232"/>
                      <a:gd name="T14" fmla="*/ 814 w 2392"/>
                      <a:gd name="T15" fmla="*/ 1914 h 32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392" h="3232">
                        <a:moveTo>
                          <a:pt x="814" y="1914"/>
                        </a:moveTo>
                        <a:lnTo>
                          <a:pt x="0" y="1914"/>
                        </a:lnTo>
                        <a:lnTo>
                          <a:pt x="1186" y="3232"/>
                        </a:lnTo>
                        <a:lnTo>
                          <a:pt x="2392" y="1914"/>
                        </a:lnTo>
                        <a:lnTo>
                          <a:pt x="1543" y="1914"/>
                        </a:lnTo>
                        <a:lnTo>
                          <a:pt x="1543" y="0"/>
                        </a:lnTo>
                        <a:lnTo>
                          <a:pt x="814" y="0"/>
                        </a:lnTo>
                        <a:lnTo>
                          <a:pt x="814" y="191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0" cap="rnd">
                    <a:gradFill>
                      <a:gsLst>
                        <a:gs pos="0">
                          <a:schemeClr val="accent2">
                            <a:lumMod val="40000"/>
                            <a:lumOff val="60000"/>
                          </a:schemeClr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27434" tIns="13717" rIns="27434" bIns="1371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35" dirty="0"/>
                  </a:p>
                </p:txBody>
              </p:sp>
              <p:sp>
                <p:nvSpPr>
                  <p:cNvPr id="13" name="Rectangle: Rounded Corners 26">
                    <a:extLst>
                      <a:ext uri="{FF2B5EF4-FFF2-40B4-BE49-F238E27FC236}">
                        <a16:creationId xmlns:a16="http://schemas.microsoft.com/office/drawing/2014/main" id="{5F43D221-CB94-6940-98D0-2EB5508D0153}"/>
                      </a:ext>
                    </a:extLst>
                  </p:cNvPr>
                  <p:cNvSpPr/>
                  <p:nvPr/>
                </p:nvSpPr>
                <p:spPr>
                  <a:xfrm>
                    <a:off x="2126144" y="5503222"/>
                    <a:ext cx="308157" cy="160922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44450" cap="rnd">
                    <a:solidFill>
                      <a:schemeClr val="accent2">
                        <a:lumMod val="40000"/>
                        <a:lumOff val="60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27434" tIns="13717" rIns="27434" bIns="1371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35" dirty="0"/>
                  </a:p>
                </p:txBody>
              </p:sp>
              <p:sp>
                <p:nvSpPr>
                  <p:cNvPr id="14" name="Rectangle: Rounded Corners 27">
                    <a:extLst>
                      <a:ext uri="{FF2B5EF4-FFF2-40B4-BE49-F238E27FC236}">
                        <a16:creationId xmlns:a16="http://schemas.microsoft.com/office/drawing/2014/main" id="{CA61A74D-398E-7E4F-B54A-4B0DFDCE0F23}"/>
                      </a:ext>
                    </a:extLst>
                  </p:cNvPr>
                  <p:cNvSpPr/>
                  <p:nvPr/>
                </p:nvSpPr>
                <p:spPr>
                  <a:xfrm>
                    <a:off x="2126144" y="5775645"/>
                    <a:ext cx="308157" cy="123263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44450" cap="rnd">
                    <a:solidFill>
                      <a:schemeClr val="accent2">
                        <a:lumMod val="20000"/>
                        <a:lumOff val="80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27434" tIns="13717" rIns="27434" bIns="13717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635" dirty="0"/>
                  </a:p>
                </p:txBody>
              </p:sp>
            </p:grp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0C77DD8-428F-9A41-A0C4-B6CA56C6E1FC}"/>
                </a:ext>
              </a:extLst>
            </p:cNvPr>
            <p:cNvGrpSpPr/>
            <p:nvPr/>
          </p:nvGrpSpPr>
          <p:grpSpPr>
            <a:xfrm>
              <a:off x="431088" y="1620675"/>
              <a:ext cx="4363409" cy="3869844"/>
              <a:chOff x="431088" y="1572704"/>
              <a:chExt cx="4363409" cy="386984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AE93D0C-5BAD-E84A-B28D-BCF8BDD2847F}"/>
                  </a:ext>
                </a:extLst>
              </p:cNvPr>
              <p:cNvSpPr/>
              <p:nvPr/>
            </p:nvSpPr>
            <p:spPr bwMode="auto">
              <a:xfrm>
                <a:off x="431088" y="4023715"/>
                <a:ext cx="4363409" cy="141883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4868" tIns="43894" rIns="54868" bIns="4389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800" b="0" spc="204">
                    <a:latin typeface="Amazon Ember"/>
                    <a:ea typeface="Amazon Ember"/>
                    <a:cs typeface="Amazon Ember"/>
                    <a:sym typeface="Amazon Ember"/>
                  </a:defRPr>
                </a:pPr>
                <a:r>
                  <a:rPr kumimoji="0" lang="en-US" sz="2800" b="1" i="0" u="none" strike="noStrike" kern="0" cap="none" spc="3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mazon Ember"/>
                    <a:ea typeface="Amazon Ember" panose="020B0603020204020204" pitchFamily="34" charset="0"/>
                    <a:cs typeface="Amazon Ember" panose="020B0603020204020204" pitchFamily="34" charset="0"/>
                    <a:sym typeface="Amazon Ember"/>
                  </a:rPr>
                  <a:t>Highest performance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800" b="0" spc="204">
                    <a:latin typeface="Amazon Ember"/>
                    <a:ea typeface="Amazon Ember"/>
                    <a:cs typeface="Amazon Ember"/>
                    <a:sym typeface="Amazon Ember"/>
                  </a:defRPr>
                </a:pPr>
                <a:r>
                  <a:rPr kumimoji="0" lang="en-US" sz="2400" b="1" i="0" u="none" strike="noStrike" kern="0" cap="none" spc="3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mazon Ember"/>
                    <a:ea typeface="Amazon Ember" panose="020B0603020204020204" pitchFamily="34" charset="0"/>
                    <a:cs typeface="Amazon Ember" panose="020B0603020204020204" pitchFamily="34" charset="0"/>
                    <a:sym typeface="Amazon Ember"/>
                  </a:rPr>
                  <a:t> </a:t>
                </a:r>
                <a:r>
                  <a:rPr kumimoji="0" lang="en-US" sz="2400" b="0" i="0" u="none" strike="noStrike" kern="0" cap="none" spc="3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"/>
                    <a:ea typeface="Amazon Ember" panose="020B0603020204020204" pitchFamily="34" charset="0"/>
                    <a:cs typeface="Amazon Ember" panose="020B0603020204020204" pitchFamily="34" charset="0"/>
                    <a:sym typeface="Amazon Ember"/>
                  </a:rPr>
                  <a:t>in their instance families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6800" b="0" spc="204">
                    <a:latin typeface="Amazon Ember"/>
                    <a:ea typeface="Amazon Ember"/>
                    <a:cs typeface="Amazon Ember"/>
                    <a:sym typeface="Amazon Ember"/>
                  </a:defRPr>
                </a:pPr>
                <a:endParaRPr kumimoji="0" lang="en-US" sz="2800" b="0" i="0" u="none" strike="noStrike" kern="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"/>
                  <a:ea typeface="Amazon Ember" panose="020B0603020204020204" pitchFamily="34" charset="0"/>
                  <a:cs typeface="Amazon Ember" panose="020B0603020204020204" pitchFamily="34" charset="0"/>
                  <a:sym typeface="Amazon Ember"/>
                </a:endParaRPr>
              </a:p>
            </p:txBody>
          </p:sp>
          <p:sp>
            <p:nvSpPr>
              <p:cNvPr id="20" name="Freeform: Shape 1067">
                <a:extLst>
                  <a:ext uri="{FF2B5EF4-FFF2-40B4-BE49-F238E27FC236}">
                    <a16:creationId xmlns:a16="http://schemas.microsoft.com/office/drawing/2014/main" id="{774816D6-3759-FB47-8C55-CA53F73EE6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87234" y="1718903"/>
                <a:ext cx="1945197" cy="1922654"/>
              </a:xfrm>
              <a:custGeom>
                <a:avLst/>
                <a:gdLst>
                  <a:gd name="connsiteX0" fmla="*/ 762953 w 771525"/>
                  <a:gd name="connsiteY0" fmla="*/ 388620 h 771525"/>
                  <a:gd name="connsiteX1" fmla="*/ 388620 w 771525"/>
                  <a:gd name="connsiteY1" fmla="*/ 762953 h 771525"/>
                  <a:gd name="connsiteX2" fmla="*/ 14288 w 771525"/>
                  <a:gd name="connsiteY2" fmla="*/ 388620 h 771525"/>
                  <a:gd name="connsiteX3" fmla="*/ 388620 w 771525"/>
                  <a:gd name="connsiteY3" fmla="*/ 14287 h 771525"/>
                  <a:gd name="connsiteX4" fmla="*/ 762953 w 771525"/>
                  <a:gd name="connsiteY4" fmla="*/ 388620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525" h="771525">
                    <a:moveTo>
                      <a:pt x="762953" y="388620"/>
                    </a:moveTo>
                    <a:cubicBezTo>
                      <a:pt x="762953" y="595358"/>
                      <a:pt x="595358" y="762953"/>
                      <a:pt x="388620" y="762953"/>
                    </a:cubicBezTo>
                    <a:cubicBezTo>
                      <a:pt x="181882" y="762953"/>
                      <a:pt x="14288" y="595358"/>
                      <a:pt x="14288" y="388620"/>
                    </a:cubicBezTo>
                    <a:cubicBezTo>
                      <a:pt x="14288" y="181882"/>
                      <a:pt x="181882" y="14287"/>
                      <a:pt x="388620" y="14287"/>
                    </a:cubicBezTo>
                    <a:cubicBezTo>
                      <a:pt x="595358" y="14287"/>
                      <a:pt x="762953" y="181882"/>
                      <a:pt x="762953" y="388620"/>
                    </a:cubicBezTo>
                    <a:close/>
                  </a:path>
                </a:pathLst>
              </a:custGeom>
              <a:noFill/>
              <a:ln w="98425" cap="flat">
                <a:gradFill flip="none" rotWithShape="1">
                  <a:gsLst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600000" scaled="0"/>
                  <a:tileRect/>
                </a:gradFill>
                <a:prstDash val="sysDot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: Shape 1067">
                <a:extLst>
                  <a:ext uri="{FF2B5EF4-FFF2-40B4-BE49-F238E27FC236}">
                    <a16:creationId xmlns:a16="http://schemas.microsoft.com/office/drawing/2014/main" id="{76996CA6-E8BB-314B-B62E-FC225545E6E4}"/>
                  </a:ext>
                </a:extLst>
              </p:cNvPr>
              <p:cNvSpPr/>
              <p:nvPr/>
            </p:nvSpPr>
            <p:spPr>
              <a:xfrm>
                <a:off x="1441035" y="1572704"/>
                <a:ext cx="2238743" cy="2238744"/>
              </a:xfrm>
              <a:custGeom>
                <a:avLst/>
                <a:gdLst>
                  <a:gd name="connsiteX0" fmla="*/ 762953 w 771525"/>
                  <a:gd name="connsiteY0" fmla="*/ 388620 h 771525"/>
                  <a:gd name="connsiteX1" fmla="*/ 388620 w 771525"/>
                  <a:gd name="connsiteY1" fmla="*/ 762953 h 771525"/>
                  <a:gd name="connsiteX2" fmla="*/ 14288 w 771525"/>
                  <a:gd name="connsiteY2" fmla="*/ 388620 h 771525"/>
                  <a:gd name="connsiteX3" fmla="*/ 388620 w 771525"/>
                  <a:gd name="connsiteY3" fmla="*/ 14287 h 771525"/>
                  <a:gd name="connsiteX4" fmla="*/ 762953 w 771525"/>
                  <a:gd name="connsiteY4" fmla="*/ 388620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525" h="771525">
                    <a:moveTo>
                      <a:pt x="762953" y="388620"/>
                    </a:moveTo>
                    <a:cubicBezTo>
                      <a:pt x="762953" y="595358"/>
                      <a:pt x="595358" y="762953"/>
                      <a:pt x="388620" y="762953"/>
                    </a:cubicBezTo>
                    <a:cubicBezTo>
                      <a:pt x="181882" y="762953"/>
                      <a:pt x="14288" y="595358"/>
                      <a:pt x="14288" y="388620"/>
                    </a:cubicBezTo>
                    <a:cubicBezTo>
                      <a:pt x="14288" y="181882"/>
                      <a:pt x="181882" y="14287"/>
                      <a:pt x="388620" y="14287"/>
                    </a:cubicBezTo>
                    <a:cubicBezTo>
                      <a:pt x="595358" y="14287"/>
                      <a:pt x="762953" y="181882"/>
                      <a:pt x="762953" y="388620"/>
                    </a:cubicBezTo>
                    <a:close/>
                  </a:path>
                </a:pathLst>
              </a:custGeom>
              <a:noFill/>
              <a:ln w="476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Moon 21">
                <a:extLst>
                  <a:ext uri="{FF2B5EF4-FFF2-40B4-BE49-F238E27FC236}">
                    <a16:creationId xmlns:a16="http://schemas.microsoft.com/office/drawing/2014/main" id="{75A96CFE-71A9-AC4E-8F0C-3B8B3DD16A6D}"/>
                  </a:ext>
                </a:extLst>
              </p:cNvPr>
              <p:cNvSpPr/>
              <p:nvPr/>
            </p:nvSpPr>
            <p:spPr>
              <a:xfrm rot="16200000">
                <a:off x="2130818" y="2446648"/>
                <a:ext cx="858028" cy="1735142"/>
              </a:xfrm>
              <a:prstGeom prst="moon">
                <a:avLst>
                  <a:gd name="adj" fmla="val 60138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2DE9454-B1C7-C244-BB9D-B894134B7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0857" y="2591082"/>
                <a:ext cx="839387" cy="572290"/>
              </a:xfrm>
              <a:prstGeom prst="straightConnector1">
                <a:avLst/>
              </a:prstGeom>
              <a:ln w="53975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49720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F9D2F1-4BDE-074B-A9CC-0BA90F61511D}"/>
              </a:ext>
            </a:extLst>
          </p:cNvPr>
          <p:cNvSpPr/>
          <p:nvPr/>
        </p:nvSpPr>
        <p:spPr>
          <a:xfrm>
            <a:off x="448475" y="782943"/>
            <a:ext cx="14068870" cy="523220"/>
          </a:xfrm>
          <a:prstGeom prst="rect">
            <a:avLst/>
          </a:prstGeom>
        </p:spPr>
        <p:txBody>
          <a:bodyPr wrap="square" lIns="182880">
            <a:spAutoFit/>
          </a:bodyPr>
          <a:lstStyle/>
          <a:p>
            <a:pPr defTabSz="1097080"/>
            <a:r>
              <a:rPr lang="en-US" sz="2800" dirty="0">
                <a:solidFill>
                  <a:srgbClr val="FFFFFF"/>
                </a:solidFill>
                <a:latin typeface="Amazon Ember Light"/>
              </a:rPr>
              <a:t>Enabling the best price performance for workloads in Amazon EC2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7704B-B310-AC45-A185-A41FE55D7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4" y="1989707"/>
            <a:ext cx="4038600" cy="2286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E84A076-6E13-454A-90E5-9CA4F04CCBC0}"/>
              </a:ext>
            </a:extLst>
          </p:cNvPr>
          <p:cNvGrpSpPr/>
          <p:nvPr/>
        </p:nvGrpSpPr>
        <p:grpSpPr>
          <a:xfrm>
            <a:off x="4539813" y="1909009"/>
            <a:ext cx="7924904" cy="4668253"/>
            <a:chOff x="5281443" y="2600173"/>
            <a:chExt cx="8868041" cy="429243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FCA9B9-E2F1-3D4F-9BC0-B7F21B265A0F}"/>
                </a:ext>
              </a:extLst>
            </p:cNvPr>
            <p:cNvSpPr txBox="1"/>
            <p:nvPr/>
          </p:nvSpPr>
          <p:spPr>
            <a:xfrm>
              <a:off x="5281443" y="3257784"/>
              <a:ext cx="8589512" cy="997196"/>
            </a:xfrm>
            <a:prstGeom prst="rect">
              <a:avLst/>
            </a:prstGeom>
            <a:noFill/>
          </p:spPr>
          <p:txBody>
            <a:bodyPr wrap="square" lIns="182880" tIns="0" rIns="182880" bIns="0" rtlCol="0" anchor="ctr">
              <a:spAutoFit/>
            </a:bodyPr>
            <a:lstStyle>
              <a:defPPr>
                <a:defRPr lang="en-US"/>
              </a:defPPr>
              <a:lvl1pPr defTabSz="1097280">
                <a:lnSpc>
                  <a:spcPct val="90000"/>
                </a:lnSpc>
                <a:defRPr sz="2400">
                  <a:latin typeface="Amazon Ember"/>
                </a:defRPr>
              </a:lvl1pPr>
            </a:lstStyle>
            <a:p>
              <a:r>
                <a:rPr lang="en-US" altLang="en-US" dirty="0"/>
                <a:t>Up to 2x higher floating-point performance, up to 2x faster cryptographic workload performance, and up to 3x better machine learning performance compared to Graviton2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EC618F-E523-4E46-9B39-CA3CA4A038C0}"/>
                </a:ext>
              </a:extLst>
            </p:cNvPr>
            <p:cNvSpPr txBox="1"/>
            <p:nvPr/>
          </p:nvSpPr>
          <p:spPr>
            <a:xfrm>
              <a:off x="5281443" y="2600173"/>
              <a:ext cx="8868041" cy="332399"/>
            </a:xfrm>
            <a:prstGeom prst="rect">
              <a:avLst/>
            </a:prstGeom>
            <a:noFill/>
          </p:spPr>
          <p:txBody>
            <a:bodyPr wrap="square" lIns="182880" tIns="0" rIns="182880" bIns="0" rtlCol="0" anchor="ctr">
              <a:spAutoFit/>
            </a:bodyPr>
            <a:lstStyle>
              <a:defPPr>
                <a:defRPr lang="en-US"/>
              </a:defPPr>
              <a:lvl1pPr defTabSz="1097280">
                <a:lnSpc>
                  <a:spcPct val="90000"/>
                </a:lnSpc>
                <a:defRPr sz="2400">
                  <a:latin typeface="Amazon Ember"/>
                </a:defRPr>
              </a:lvl1pPr>
            </a:lstStyle>
            <a:p>
              <a:r>
                <a:rPr lang="en-US" altLang="en-US" dirty="0"/>
                <a:t>Up to 25% better performance compared to Graviton2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A68A38-4D87-344A-B900-08F165FBB1CD}"/>
                </a:ext>
              </a:extLst>
            </p:cNvPr>
            <p:cNvSpPr txBox="1"/>
            <p:nvPr/>
          </p:nvSpPr>
          <p:spPr>
            <a:xfrm>
              <a:off x="5281443" y="5237800"/>
              <a:ext cx="8868041" cy="332399"/>
            </a:xfrm>
            <a:prstGeom prst="rect">
              <a:avLst/>
            </a:prstGeom>
            <a:noFill/>
          </p:spPr>
          <p:txBody>
            <a:bodyPr wrap="square" lIns="182880" tIns="0" rIns="182880" bIns="0" rtlCol="0" anchor="ctr">
              <a:spAutoFit/>
            </a:bodyPr>
            <a:lstStyle>
              <a:defPPr>
                <a:defRPr lang="en-US"/>
              </a:defPPr>
              <a:lvl1pPr defTabSz="1097280">
                <a:lnSpc>
                  <a:spcPct val="90000"/>
                </a:lnSpc>
                <a:defRPr sz="2400">
                  <a:latin typeface="Amazon Ember"/>
                </a:defRPr>
              </a:lvl1pPr>
            </a:lstStyle>
            <a:p>
              <a:r>
                <a:rPr lang="en-US" altLang="en-US" dirty="0"/>
                <a:t>60% more energy efficient over comparable EC2 instances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B92BFC-D46B-F84F-B275-4FE0732E2F0B}"/>
                </a:ext>
              </a:extLst>
            </p:cNvPr>
            <p:cNvSpPr txBox="1"/>
            <p:nvPr/>
          </p:nvSpPr>
          <p:spPr>
            <a:xfrm>
              <a:off x="5281443" y="5895410"/>
              <a:ext cx="8868041" cy="997196"/>
            </a:xfrm>
            <a:prstGeom prst="rect">
              <a:avLst/>
            </a:prstGeom>
            <a:noFill/>
          </p:spPr>
          <p:txBody>
            <a:bodyPr wrap="square" lIns="182880" tIns="0" rIns="182880" bIns="0" rtlCol="0" anchor="ctr">
              <a:spAutoFit/>
            </a:bodyPr>
            <a:lstStyle>
              <a:defPPr>
                <a:defRPr lang="en-US"/>
              </a:defPPr>
              <a:lvl1pPr defTabSz="1097280">
                <a:lnSpc>
                  <a:spcPct val="90000"/>
                </a:lnSpc>
                <a:defRPr sz="2400">
                  <a:latin typeface="Amazon Ember"/>
                </a:defRPr>
              </a:lvl1pPr>
            </a:lstStyle>
            <a:p>
              <a:r>
                <a:rPr lang="en-US" altLang="en-US" dirty="0"/>
                <a:t>C7g instances, </a:t>
              </a:r>
              <a:r>
                <a:rPr lang="en-US" altLang="en-US" u="sng" dirty="0"/>
                <a:t>available in preview</a:t>
              </a:r>
              <a:r>
                <a:rPr lang="en-US" altLang="en-US" dirty="0"/>
                <a:t>, will provide the best price performance for compute-intensive workloads in Amazon EC2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BC6C3B-41DF-674B-8085-D7857B4949F1}"/>
                </a:ext>
              </a:extLst>
            </p:cNvPr>
            <p:cNvSpPr txBox="1"/>
            <p:nvPr/>
          </p:nvSpPr>
          <p:spPr>
            <a:xfrm>
              <a:off x="5281443" y="4580191"/>
              <a:ext cx="8868041" cy="332399"/>
            </a:xfrm>
            <a:prstGeom prst="rect">
              <a:avLst/>
            </a:prstGeom>
            <a:noFill/>
          </p:spPr>
          <p:txBody>
            <a:bodyPr wrap="square" lIns="182880" tIns="0" rIns="182880" bIns="0" rtlCol="0" anchor="ctr">
              <a:spAutoFit/>
            </a:bodyPr>
            <a:lstStyle>
              <a:defPPr>
                <a:defRPr lang="en-US"/>
              </a:defPPr>
              <a:lvl1pPr defTabSz="1097280">
                <a:lnSpc>
                  <a:spcPct val="90000"/>
                </a:lnSpc>
                <a:defRPr sz="2400">
                  <a:latin typeface="Amazon Ember"/>
                </a:defRPr>
              </a:lvl1pPr>
            </a:lstStyle>
            <a:p>
              <a:r>
                <a:rPr lang="en-US" altLang="en-US" dirty="0"/>
                <a:t>First in the cloud to feature DDR5 memory</a:t>
              </a:r>
            </a:p>
          </p:txBody>
        </p:sp>
      </p:grpSp>
      <p:sp>
        <p:nvSpPr>
          <p:cNvPr id="9" name="Title 2">
            <a:extLst>
              <a:ext uri="{FF2B5EF4-FFF2-40B4-BE49-F238E27FC236}">
                <a16:creationId xmlns:a16="http://schemas.microsoft.com/office/drawing/2014/main" id="{5294C9EE-A848-5D46-B190-B5E91603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71" y="186843"/>
            <a:ext cx="13514832" cy="535531"/>
          </a:xfrm>
        </p:spPr>
        <p:txBody>
          <a:bodyPr/>
          <a:lstStyle/>
          <a:p>
            <a:r>
              <a:rPr lang="en-US" dirty="0"/>
              <a:t>Announcing AWS Graviton3 and Amazon EC2 C7g instances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2D2758-A0AF-4449-9D99-5714815E25CF}"/>
              </a:ext>
            </a:extLst>
          </p:cNvPr>
          <p:cNvSpPr/>
          <p:nvPr/>
        </p:nvSpPr>
        <p:spPr>
          <a:xfrm>
            <a:off x="1255311" y="7932828"/>
            <a:ext cx="121197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aws.amazon.com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/blogs/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aws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/join-the-preview-amazon-ec2-c7g-instances-powered-by-new-aws-graviton3-processors/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7BC9FC0-146A-EB49-A1E8-06B4222CF3F6}"/>
              </a:ext>
            </a:extLst>
          </p:cNvPr>
          <p:cNvSpPr txBox="1">
            <a:spLocks/>
          </p:cNvSpPr>
          <p:nvPr/>
        </p:nvSpPr>
        <p:spPr>
          <a:xfrm>
            <a:off x="3260179" y="2806162"/>
            <a:ext cx="961963" cy="576158"/>
          </a:xfrm>
          <a:prstGeom prst="rect">
            <a:avLst/>
          </a:prstGeom>
        </p:spPr>
        <p:txBody>
          <a:bodyPr vert="horz" wrap="square" lIns="219456" tIns="175565" rIns="219456" bIns="175565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316602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40" b="1" kern="0" spc="36" dirty="0">
                <a:solidFill>
                  <a:srgbClr val="FF0000"/>
                </a:solidFill>
                <a:latin typeface="Amazon Ember"/>
              </a:rPr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18739671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B482BF-9552-0C43-A327-520BAC5C7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353670"/>
              </p:ext>
            </p:extLst>
          </p:nvPr>
        </p:nvGraphicFramePr>
        <p:xfrm>
          <a:off x="333678" y="1004644"/>
          <a:ext cx="11309683" cy="569869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966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0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509">
                <a:tc>
                  <a:txBody>
                    <a:bodyPr/>
                    <a:lstStyle/>
                    <a:p>
                      <a:r>
                        <a:rPr lang="en-US" sz="2300" b="1" dirty="0">
                          <a:solidFill>
                            <a:schemeClr val="tx1"/>
                          </a:solidFill>
                        </a:rPr>
                        <a:t>Difficulty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kern="1200" dirty="0">
                          <a:solidFill>
                            <a:schemeClr val="tx1"/>
                          </a:solidFill>
                        </a:rPr>
                        <a:t>Workload</a:t>
                      </a:r>
                      <a:endParaRPr lang="en-US" sz="2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1" kern="1200" dirty="0">
                          <a:solidFill>
                            <a:schemeClr val="tx1"/>
                          </a:solidFill>
                        </a:rPr>
                        <a:t>Actions</a:t>
                      </a:r>
                      <a:endParaRPr lang="en-US" sz="2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22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900" kern="1200" dirty="0">
                          <a:solidFill>
                            <a:schemeClr val="bg1"/>
                          </a:solidFill>
                        </a:rPr>
                        <a:t>Virtually no effort</a:t>
                      </a:r>
                      <a:endParaRPr lang="en-US" sz="1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759" marR="75880" marT="37945" marB="3794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RDS, Aurora,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ElastiCache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, OpenSearch,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MemoryDB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, &amp; Neptune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Upgrade to latest and enjoy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10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900" kern="1200" dirty="0">
                          <a:solidFill>
                            <a:schemeClr val="bg1"/>
                          </a:solidFill>
                        </a:rPr>
                        <a:t>Super easy</a:t>
                      </a:r>
                      <a:endParaRPr lang="en-US" sz="1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759" marR="75880" marT="37945" marB="3794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EMR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Typically, just works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6758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9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Pretty easy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AWS Lambda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0" dirty="0">
                          <a:solidFill>
                            <a:schemeClr val="bg1"/>
                          </a:solidFill>
                        </a:rPr>
                        <a:t>Typically, just works with Lambda managed runtimes or base images.</a:t>
                      </a:r>
                    </a:p>
                    <a:p>
                      <a:r>
                        <a:rPr lang="en-US" sz="1900" b="0" dirty="0">
                          <a:solidFill>
                            <a:schemeClr val="bg1"/>
                          </a:solidFill>
                        </a:rPr>
                        <a:t>Watch: JNI or Python-native modules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837987"/>
                  </a:ext>
                </a:extLst>
              </a:tr>
              <a:tr h="1017705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900" kern="1200" dirty="0">
                          <a:solidFill>
                            <a:schemeClr val="bg1"/>
                          </a:solidFill>
                        </a:rPr>
                        <a:t>Quite easy</a:t>
                      </a:r>
                      <a:endParaRPr lang="en-US" sz="1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759" marR="75880" marT="37945" marB="3794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Linux – Interpreted and </a:t>
                      </a:r>
                      <a:r>
                        <a:rPr lang="en-US" sz="1900" dirty="0" err="1">
                          <a:solidFill>
                            <a:schemeClr val="bg1"/>
                          </a:solidFill>
                        </a:rPr>
                        <a:t>JIT’d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 languages (e.g., Java, PHP, Node.js)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Select Arm64 AMI and Install</a:t>
                      </a:r>
                    </a:p>
                    <a:p>
                      <a:r>
                        <a:rPr lang="en-US" sz="1900" b="0" dirty="0">
                          <a:solidFill>
                            <a:schemeClr val="bg1"/>
                          </a:solidFill>
                        </a:rPr>
                        <a:t>Bonus if containerized</a:t>
                      </a:r>
                    </a:p>
                    <a:p>
                      <a:r>
                        <a:rPr lang="en-US" sz="1900" b="0" dirty="0">
                          <a:solidFill>
                            <a:schemeClr val="bg1"/>
                          </a:solidFill>
                        </a:rPr>
                        <a:t>Watch: JNI or Python-native modules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649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900" kern="1200" dirty="0">
                          <a:solidFill>
                            <a:schemeClr val="bg1"/>
                          </a:solidFill>
                        </a:rPr>
                        <a:t>More involved</a:t>
                      </a:r>
                      <a:endParaRPr lang="en-US" sz="1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759" marR="75880" marT="37945" marB="3794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Linux – Compiled </a:t>
                      </a:r>
                      <a:r>
                        <a:rPr lang="en-US" sz="1900">
                          <a:solidFill>
                            <a:schemeClr val="bg1"/>
                          </a:solidFill>
                        </a:rPr>
                        <a:t>languages (e.g., 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C/C++, Python, Go)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Select Arm64 AMI and compile</a:t>
                      </a:r>
                    </a:p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Watch: port any </a:t>
                      </a:r>
                      <a:r>
                        <a:rPr lang="en-US" sz="1900" dirty="0" err="1">
                          <a:solidFill>
                            <a:schemeClr val="bg1"/>
                          </a:solidFill>
                        </a:rPr>
                        <a:t>intrinsics</a:t>
                      </a:r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 or assembly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393578"/>
                  </a:ext>
                </a:extLst>
              </a:tr>
              <a:tr h="539595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900" kern="1200" dirty="0">
                          <a:solidFill>
                            <a:schemeClr val="bg1"/>
                          </a:solidFill>
                        </a:rPr>
                        <a:t>Some work, high reward</a:t>
                      </a:r>
                      <a:endParaRPr lang="en-US" sz="1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759" marR="75880" marT="37945" marB="3794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Microsoft Windows – .NET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Migrate to Linux + .NET core on Arm64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848647"/>
                  </a:ext>
                </a:extLst>
              </a:tr>
              <a:tr h="606007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900" kern="1200" dirty="0">
                          <a:solidFill>
                            <a:schemeClr val="bg1"/>
                          </a:solidFill>
                        </a:rPr>
                        <a:t>Sorry, not yet</a:t>
                      </a:r>
                      <a:endParaRPr lang="en-US" sz="19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1759" marR="75880" marT="37945" marB="3794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Microsoft Windows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1"/>
                          </a:solidFill>
                        </a:rPr>
                        <a:t>Microsoft Windows Server not yet available for arm64</a:t>
                      </a:r>
                    </a:p>
                  </a:txBody>
                  <a:tcPr marL="151759" marR="75880" marT="37945" marB="37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86126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6BA3ADA-1547-574F-B43C-4171E525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/>
          <a:p>
            <a:r>
              <a:rPr lang="en-US" sz="4000" dirty="0"/>
              <a:t>AWS Graviton ease of adoption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157953030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7AE07-36EB-437C-A8C7-88F502C1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F8E5A-6D77-934B-8DB5-57B07AAB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2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7A020-E3CC-4B96-AC45-FCD985990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Douglas Ramiro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8AFE9-BA39-4145-A8A9-3C014FD867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124" y="3990975"/>
            <a:ext cx="2211162" cy="612475"/>
          </a:xfrm>
        </p:spPr>
        <p:txBody>
          <a:bodyPr/>
          <a:lstStyle/>
          <a:p>
            <a:r>
              <a:rPr lang="en-US" dirty="0">
                <a:hlinkClick r:id="rId2"/>
              </a:rPr>
              <a:t>douglars@amazon.com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3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7AE07-36EB-437C-A8C7-88F502C1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EC2 Spot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F8E5A-6D77-934B-8DB5-57B07AAB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93566E3-3C2A-E04F-8996-5F76BC2C9498}"/>
              </a:ext>
            </a:extLst>
          </p:cNvPr>
          <p:cNvSpPr txBox="1">
            <a:spLocks/>
          </p:cNvSpPr>
          <p:nvPr/>
        </p:nvSpPr>
        <p:spPr>
          <a:xfrm>
            <a:off x="538864" y="463526"/>
            <a:ext cx="13514832" cy="904122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375" b="1" i="0" kern="120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3800" b="0" dirty="0"/>
              <a:t>Common EC2 Spot myths-busted!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11F881-A33C-5346-8D19-7BE0E8EF0DDA}"/>
              </a:ext>
            </a:extLst>
          </p:cNvPr>
          <p:cNvGrpSpPr/>
          <p:nvPr/>
        </p:nvGrpSpPr>
        <p:grpSpPr>
          <a:xfrm>
            <a:off x="573954" y="1051443"/>
            <a:ext cx="2336851" cy="2529455"/>
            <a:chOff x="555328" y="1498619"/>
            <a:chExt cx="1704411" cy="184488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B266BE1-5347-E64A-AA9D-58E38685F860}"/>
                </a:ext>
              </a:extLst>
            </p:cNvPr>
            <p:cNvGrpSpPr/>
            <p:nvPr/>
          </p:nvGrpSpPr>
          <p:grpSpPr>
            <a:xfrm>
              <a:off x="1409769" y="2139029"/>
              <a:ext cx="275688" cy="94596"/>
              <a:chOff x="1417668" y="2013674"/>
              <a:chExt cx="275688" cy="94596"/>
            </a:xfrm>
          </p:grpSpPr>
          <p:sp>
            <p:nvSpPr>
              <p:cNvPr id="34" name="Graphic 5" descr="Gavel">
                <a:extLst>
                  <a:ext uri="{FF2B5EF4-FFF2-40B4-BE49-F238E27FC236}">
                    <a16:creationId xmlns:a16="http://schemas.microsoft.com/office/drawing/2014/main" id="{DEE277A8-C9B1-1B4E-92FF-3625F9CB6F79}"/>
                  </a:ext>
                </a:extLst>
              </p:cNvPr>
              <p:cNvSpPr/>
              <p:nvPr/>
            </p:nvSpPr>
            <p:spPr>
              <a:xfrm>
                <a:off x="1417668" y="2025564"/>
                <a:ext cx="275688" cy="82706"/>
              </a:xfrm>
              <a:custGeom>
                <a:avLst/>
                <a:gdLst>
                  <a:gd name="connsiteX0" fmla="*/ 248120 w 275688"/>
                  <a:gd name="connsiteY0" fmla="*/ 27569 h 82706"/>
                  <a:gd name="connsiteX1" fmla="*/ 234335 w 275688"/>
                  <a:gd name="connsiteY1" fmla="*/ 27569 h 82706"/>
                  <a:gd name="connsiteX2" fmla="*/ 234335 w 275688"/>
                  <a:gd name="connsiteY2" fmla="*/ 0 h 82706"/>
                  <a:gd name="connsiteX3" fmla="*/ 41353 w 275688"/>
                  <a:gd name="connsiteY3" fmla="*/ 0 h 82706"/>
                  <a:gd name="connsiteX4" fmla="*/ 41353 w 275688"/>
                  <a:gd name="connsiteY4" fmla="*/ 27569 h 82706"/>
                  <a:gd name="connsiteX5" fmla="*/ 27569 w 275688"/>
                  <a:gd name="connsiteY5" fmla="*/ 27569 h 82706"/>
                  <a:gd name="connsiteX6" fmla="*/ 0 w 275688"/>
                  <a:gd name="connsiteY6" fmla="*/ 55138 h 82706"/>
                  <a:gd name="connsiteX7" fmla="*/ 27569 w 275688"/>
                  <a:gd name="connsiteY7" fmla="*/ 82707 h 82706"/>
                  <a:gd name="connsiteX8" fmla="*/ 248120 w 275688"/>
                  <a:gd name="connsiteY8" fmla="*/ 82707 h 82706"/>
                  <a:gd name="connsiteX9" fmla="*/ 275689 w 275688"/>
                  <a:gd name="connsiteY9" fmla="*/ 55138 h 82706"/>
                  <a:gd name="connsiteX10" fmla="*/ 248120 w 275688"/>
                  <a:gd name="connsiteY10" fmla="*/ 27569 h 82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5688" h="82706">
                    <a:moveTo>
                      <a:pt x="248120" y="27569"/>
                    </a:moveTo>
                    <a:lnTo>
                      <a:pt x="234335" y="27569"/>
                    </a:lnTo>
                    <a:lnTo>
                      <a:pt x="234335" y="0"/>
                    </a:lnTo>
                    <a:lnTo>
                      <a:pt x="41353" y="0"/>
                    </a:lnTo>
                    <a:lnTo>
                      <a:pt x="41353" y="27569"/>
                    </a:lnTo>
                    <a:lnTo>
                      <a:pt x="27569" y="27569"/>
                    </a:lnTo>
                    <a:cubicBezTo>
                      <a:pt x="12406" y="27569"/>
                      <a:pt x="0" y="39975"/>
                      <a:pt x="0" y="55138"/>
                    </a:cubicBezTo>
                    <a:cubicBezTo>
                      <a:pt x="0" y="70301"/>
                      <a:pt x="12406" y="82707"/>
                      <a:pt x="27569" y="82707"/>
                    </a:cubicBezTo>
                    <a:lnTo>
                      <a:pt x="248120" y="82707"/>
                    </a:lnTo>
                    <a:cubicBezTo>
                      <a:pt x="263283" y="82707"/>
                      <a:pt x="275689" y="70301"/>
                      <a:pt x="275689" y="55138"/>
                    </a:cubicBezTo>
                    <a:cubicBezTo>
                      <a:pt x="275689" y="39975"/>
                      <a:pt x="263283" y="27569"/>
                      <a:pt x="248120" y="27569"/>
                    </a:cubicBezTo>
                    <a:close/>
                  </a:path>
                </a:pathLst>
              </a:custGeom>
              <a:solidFill>
                <a:srgbClr val="FF9601"/>
              </a:solidFill>
              <a:ln w="68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4E3E41B-48D6-B446-AD67-9848733F74DE}"/>
                  </a:ext>
                </a:extLst>
              </p:cNvPr>
              <p:cNvSpPr/>
              <p:nvPr/>
            </p:nvSpPr>
            <p:spPr>
              <a:xfrm>
                <a:off x="1469378" y="2013674"/>
                <a:ext cx="173527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sp>
          <p:nvSpPr>
            <p:cNvPr id="14" name="Graphic 5" descr="Gavel">
              <a:extLst>
                <a:ext uri="{FF2B5EF4-FFF2-40B4-BE49-F238E27FC236}">
                  <a16:creationId xmlns:a16="http://schemas.microsoft.com/office/drawing/2014/main" id="{C96D64EB-3566-8C49-968C-494CE69CA8B6}"/>
                </a:ext>
              </a:extLst>
            </p:cNvPr>
            <p:cNvSpPr/>
            <p:nvPr/>
          </p:nvSpPr>
          <p:spPr>
            <a:xfrm>
              <a:off x="1492476" y="1897285"/>
              <a:ext cx="170927" cy="170927"/>
            </a:xfrm>
            <a:custGeom>
              <a:avLst/>
              <a:gdLst>
                <a:gd name="connsiteX0" fmla="*/ 164724 w 170927"/>
                <a:gd name="connsiteY0" fmla="*/ 144047 h 170927"/>
                <a:gd name="connsiteX1" fmla="*/ 164724 w 170927"/>
                <a:gd name="connsiteY1" fmla="*/ 115100 h 170927"/>
                <a:gd name="connsiteX2" fmla="*/ 55827 w 170927"/>
                <a:gd name="connsiteY2" fmla="*/ 6203 h 170927"/>
                <a:gd name="connsiteX3" fmla="*/ 26880 w 170927"/>
                <a:gd name="connsiteY3" fmla="*/ 6203 h 170927"/>
                <a:gd name="connsiteX4" fmla="*/ 0 w 170927"/>
                <a:gd name="connsiteY4" fmla="*/ 33083 h 170927"/>
                <a:gd name="connsiteX5" fmla="*/ 137844 w 170927"/>
                <a:gd name="connsiteY5" fmla="*/ 170927 h 170927"/>
                <a:gd name="connsiteX6" fmla="*/ 164724 w 170927"/>
                <a:gd name="connsiteY6" fmla="*/ 144047 h 17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927" h="170927">
                  <a:moveTo>
                    <a:pt x="164724" y="144047"/>
                  </a:moveTo>
                  <a:cubicBezTo>
                    <a:pt x="172995" y="135777"/>
                    <a:pt x="172995" y="122681"/>
                    <a:pt x="164724" y="115100"/>
                  </a:cubicBezTo>
                  <a:lnTo>
                    <a:pt x="55827" y="6203"/>
                  </a:lnTo>
                  <a:cubicBezTo>
                    <a:pt x="47556" y="-2068"/>
                    <a:pt x="34461" y="-2068"/>
                    <a:pt x="26880" y="6203"/>
                  </a:cubicBezTo>
                  <a:lnTo>
                    <a:pt x="0" y="33083"/>
                  </a:lnTo>
                  <a:lnTo>
                    <a:pt x="137844" y="170927"/>
                  </a:lnTo>
                  <a:lnTo>
                    <a:pt x="164724" y="144047"/>
                  </a:lnTo>
                  <a:close/>
                </a:path>
              </a:pathLst>
            </a:custGeom>
            <a:solidFill>
              <a:schemeClr val="tx1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15" name="Graphic 5" descr="Gavel">
              <a:extLst>
                <a:ext uri="{FF2B5EF4-FFF2-40B4-BE49-F238E27FC236}">
                  <a16:creationId xmlns:a16="http://schemas.microsoft.com/office/drawing/2014/main" id="{A96E61FD-E318-734A-ABB4-BB027760D328}"/>
                </a:ext>
              </a:extLst>
            </p:cNvPr>
            <p:cNvSpPr/>
            <p:nvPr/>
          </p:nvSpPr>
          <p:spPr>
            <a:xfrm>
              <a:off x="1707513" y="1682248"/>
              <a:ext cx="170927" cy="170927"/>
            </a:xfrm>
            <a:custGeom>
              <a:avLst/>
              <a:gdLst>
                <a:gd name="connsiteX0" fmla="*/ 115100 w 170927"/>
                <a:gd name="connsiteY0" fmla="*/ 164724 h 170927"/>
                <a:gd name="connsiteX1" fmla="*/ 144047 w 170927"/>
                <a:gd name="connsiteY1" fmla="*/ 164724 h 170927"/>
                <a:gd name="connsiteX2" fmla="*/ 170927 w 170927"/>
                <a:gd name="connsiteY2" fmla="*/ 137844 h 170927"/>
                <a:gd name="connsiteX3" fmla="*/ 33083 w 170927"/>
                <a:gd name="connsiteY3" fmla="*/ 0 h 170927"/>
                <a:gd name="connsiteX4" fmla="*/ 6203 w 170927"/>
                <a:gd name="connsiteY4" fmla="*/ 26880 h 170927"/>
                <a:gd name="connsiteX5" fmla="*/ 6203 w 170927"/>
                <a:gd name="connsiteY5" fmla="*/ 55827 h 170927"/>
                <a:gd name="connsiteX6" fmla="*/ 115100 w 170927"/>
                <a:gd name="connsiteY6" fmla="*/ 164724 h 17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927" h="170927">
                  <a:moveTo>
                    <a:pt x="115100" y="164724"/>
                  </a:moveTo>
                  <a:cubicBezTo>
                    <a:pt x="123371" y="172995"/>
                    <a:pt x="136466" y="172995"/>
                    <a:pt x="144047" y="164724"/>
                  </a:cubicBezTo>
                  <a:lnTo>
                    <a:pt x="170927" y="137844"/>
                  </a:lnTo>
                  <a:lnTo>
                    <a:pt x="33083" y="0"/>
                  </a:lnTo>
                  <a:lnTo>
                    <a:pt x="6203" y="26880"/>
                  </a:lnTo>
                  <a:cubicBezTo>
                    <a:pt x="-2068" y="35150"/>
                    <a:pt x="-2068" y="48246"/>
                    <a:pt x="6203" y="55827"/>
                  </a:cubicBezTo>
                  <a:lnTo>
                    <a:pt x="115100" y="164724"/>
                  </a:lnTo>
                  <a:close/>
                </a:path>
              </a:pathLst>
            </a:custGeom>
            <a:solidFill>
              <a:schemeClr val="tx1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sp>
          <p:nvSpPr>
            <p:cNvPr id="16" name="Graphic 5" descr="Gavel">
              <a:extLst>
                <a:ext uri="{FF2B5EF4-FFF2-40B4-BE49-F238E27FC236}">
                  <a16:creationId xmlns:a16="http://schemas.microsoft.com/office/drawing/2014/main" id="{7F736D0B-EF0C-FF4C-82A1-66D7424A59A5}"/>
                </a:ext>
              </a:extLst>
            </p:cNvPr>
            <p:cNvSpPr/>
            <p:nvPr/>
          </p:nvSpPr>
          <p:spPr>
            <a:xfrm>
              <a:off x="1561398" y="1751170"/>
              <a:ext cx="401644" cy="387859"/>
            </a:xfrm>
            <a:custGeom>
              <a:avLst/>
              <a:gdLst>
                <a:gd name="connsiteX0" fmla="*/ 392856 w 401644"/>
                <a:gd name="connsiteY0" fmla="*/ 337719 h 387859"/>
                <a:gd name="connsiteX1" fmla="*/ 206767 w 401644"/>
                <a:gd name="connsiteY1" fmla="*/ 151629 h 387859"/>
                <a:gd name="connsiteX2" fmla="*/ 248120 w 401644"/>
                <a:gd name="connsiteY2" fmla="*/ 110276 h 387859"/>
                <a:gd name="connsiteX3" fmla="*/ 137844 w 401644"/>
                <a:gd name="connsiteY3" fmla="*/ 0 h 387859"/>
                <a:gd name="connsiteX4" fmla="*/ 0 w 401644"/>
                <a:gd name="connsiteY4" fmla="*/ 137844 h 387859"/>
                <a:gd name="connsiteX5" fmla="*/ 110276 w 401644"/>
                <a:gd name="connsiteY5" fmla="*/ 248120 h 387859"/>
                <a:gd name="connsiteX6" fmla="*/ 165413 w 401644"/>
                <a:gd name="connsiteY6" fmla="*/ 192982 h 387859"/>
                <a:gd name="connsiteX7" fmla="*/ 351503 w 401644"/>
                <a:gd name="connsiteY7" fmla="*/ 379072 h 387859"/>
                <a:gd name="connsiteX8" fmla="*/ 392856 w 401644"/>
                <a:gd name="connsiteY8" fmla="*/ 379072 h 387859"/>
                <a:gd name="connsiteX9" fmla="*/ 392856 w 401644"/>
                <a:gd name="connsiteY9" fmla="*/ 337719 h 38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644" h="387859">
                  <a:moveTo>
                    <a:pt x="392856" y="337719"/>
                  </a:moveTo>
                  <a:lnTo>
                    <a:pt x="206767" y="151629"/>
                  </a:lnTo>
                  <a:lnTo>
                    <a:pt x="248120" y="110276"/>
                  </a:lnTo>
                  <a:lnTo>
                    <a:pt x="137844" y="0"/>
                  </a:lnTo>
                  <a:lnTo>
                    <a:pt x="0" y="137844"/>
                  </a:lnTo>
                  <a:lnTo>
                    <a:pt x="110276" y="248120"/>
                  </a:lnTo>
                  <a:lnTo>
                    <a:pt x="165413" y="192982"/>
                  </a:lnTo>
                  <a:lnTo>
                    <a:pt x="351503" y="379072"/>
                  </a:lnTo>
                  <a:cubicBezTo>
                    <a:pt x="363220" y="390789"/>
                    <a:pt x="381140" y="390789"/>
                    <a:pt x="392856" y="379072"/>
                  </a:cubicBezTo>
                  <a:cubicBezTo>
                    <a:pt x="404573" y="367355"/>
                    <a:pt x="404573" y="349435"/>
                    <a:pt x="392856" y="337719"/>
                  </a:cubicBezTo>
                  <a:close/>
                </a:path>
              </a:pathLst>
            </a:custGeom>
            <a:solidFill>
              <a:srgbClr val="FF9600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/>
            </a:p>
          </p:txBody>
        </p:sp>
        <p:grpSp>
          <p:nvGrpSpPr>
            <p:cNvPr id="17" name="Graphic 3">
              <a:extLst>
                <a:ext uri="{FF2B5EF4-FFF2-40B4-BE49-F238E27FC236}">
                  <a16:creationId xmlns:a16="http://schemas.microsoft.com/office/drawing/2014/main" id="{BA33CD7A-31C9-5942-B864-FB3A7EA6AB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58" y="1498619"/>
              <a:ext cx="517376" cy="517376"/>
              <a:chOff x="4412833" y="-286497"/>
              <a:chExt cx="424815" cy="424815"/>
            </a:xfrm>
          </p:grpSpPr>
          <p:sp>
            <p:nvSpPr>
              <p:cNvPr id="19" name="Freeform: Shape 11">
                <a:extLst>
                  <a:ext uri="{FF2B5EF4-FFF2-40B4-BE49-F238E27FC236}">
                    <a16:creationId xmlns:a16="http://schemas.microsoft.com/office/drawing/2014/main" id="{D0DF9DEB-02D6-DB45-BCA0-6D9FFDA22CEA}"/>
                  </a:ext>
                </a:extLst>
              </p:cNvPr>
              <p:cNvSpPr/>
              <p:nvPr/>
            </p:nvSpPr>
            <p:spPr>
              <a:xfrm>
                <a:off x="4575710" y="-123619"/>
                <a:ext cx="95250" cy="95250"/>
              </a:xfrm>
              <a:custGeom>
                <a:avLst/>
                <a:gdLst>
                  <a:gd name="connsiteX0" fmla="*/ 6191 w 95250"/>
                  <a:gd name="connsiteY0" fmla="*/ 102870 h 95250"/>
                  <a:gd name="connsiteX1" fmla="*/ 0 w 95250"/>
                  <a:gd name="connsiteY1" fmla="*/ 96679 h 95250"/>
                  <a:gd name="connsiteX2" fmla="*/ 0 w 95250"/>
                  <a:gd name="connsiteY2" fmla="*/ 6191 h 95250"/>
                  <a:gd name="connsiteX3" fmla="*/ 6191 w 95250"/>
                  <a:gd name="connsiteY3" fmla="*/ 0 h 95250"/>
                  <a:gd name="connsiteX4" fmla="*/ 96679 w 95250"/>
                  <a:gd name="connsiteY4" fmla="*/ 0 h 95250"/>
                  <a:gd name="connsiteX5" fmla="*/ 102870 w 95250"/>
                  <a:gd name="connsiteY5" fmla="*/ 6191 h 95250"/>
                  <a:gd name="connsiteX6" fmla="*/ 102870 w 95250"/>
                  <a:gd name="connsiteY6" fmla="*/ 96679 h 95250"/>
                  <a:gd name="connsiteX7" fmla="*/ 96679 w 95250"/>
                  <a:gd name="connsiteY7" fmla="*/ 10287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95250">
                    <a:moveTo>
                      <a:pt x="6191" y="102870"/>
                    </a:moveTo>
                    <a:cubicBezTo>
                      <a:pt x="2772" y="102870"/>
                      <a:pt x="0" y="100098"/>
                      <a:pt x="0" y="96679"/>
                    </a:cubicBezTo>
                    <a:lnTo>
                      <a:pt x="0" y="6191"/>
                    </a:lnTo>
                    <a:cubicBezTo>
                      <a:pt x="0" y="2772"/>
                      <a:pt x="2772" y="0"/>
                      <a:pt x="6191" y="0"/>
                    </a:cubicBezTo>
                    <a:lnTo>
                      <a:pt x="96679" y="0"/>
                    </a:lnTo>
                    <a:cubicBezTo>
                      <a:pt x="100098" y="0"/>
                      <a:pt x="102870" y="2772"/>
                      <a:pt x="102870" y="6191"/>
                    </a:cubicBezTo>
                    <a:lnTo>
                      <a:pt x="102870" y="96679"/>
                    </a:lnTo>
                    <a:cubicBezTo>
                      <a:pt x="102870" y="100098"/>
                      <a:pt x="100098" y="102870"/>
                      <a:pt x="96679" y="102870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 dirty="0">
                  <a:solidFill>
                    <a:srgbClr val="1D516C"/>
                  </a:solidFill>
                </a:endParaRPr>
              </a:p>
            </p:txBody>
          </p:sp>
          <p:sp>
            <p:nvSpPr>
              <p:cNvPr id="20" name="Freeform: Shape 12">
                <a:extLst>
                  <a:ext uri="{FF2B5EF4-FFF2-40B4-BE49-F238E27FC236}">
                    <a16:creationId xmlns:a16="http://schemas.microsoft.com/office/drawing/2014/main" id="{91828880-F0EC-E840-8720-FF4E41FF4BF4}"/>
                  </a:ext>
                </a:extLst>
              </p:cNvPr>
              <p:cNvSpPr/>
              <p:nvPr/>
            </p:nvSpPr>
            <p:spPr>
              <a:xfrm>
                <a:off x="4523894" y="-72565"/>
                <a:ext cx="95250" cy="95250"/>
              </a:xfrm>
              <a:custGeom>
                <a:avLst/>
                <a:gdLst>
                  <a:gd name="connsiteX0" fmla="*/ 103251 w 95250"/>
                  <a:gd name="connsiteY0" fmla="*/ 68961 h 95250"/>
                  <a:gd name="connsiteX1" fmla="*/ 103251 w 95250"/>
                  <a:gd name="connsiteY1" fmla="*/ 99251 h 95250"/>
                  <a:gd name="connsiteX2" fmla="*/ 99251 w 95250"/>
                  <a:gd name="connsiteY2" fmla="*/ 103251 h 95250"/>
                  <a:gd name="connsiteX3" fmla="*/ 4001 w 95250"/>
                  <a:gd name="connsiteY3" fmla="*/ 103251 h 95250"/>
                  <a:gd name="connsiteX4" fmla="*/ 0 w 95250"/>
                  <a:gd name="connsiteY4" fmla="*/ 99251 h 95250"/>
                  <a:gd name="connsiteX5" fmla="*/ 0 w 95250"/>
                  <a:gd name="connsiteY5" fmla="*/ 4001 h 95250"/>
                  <a:gd name="connsiteX6" fmla="*/ 4001 w 95250"/>
                  <a:gd name="connsiteY6" fmla="*/ 0 h 95250"/>
                  <a:gd name="connsiteX7" fmla="*/ 34671 w 95250"/>
                  <a:gd name="connsiteY7" fmla="*/ 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95250">
                    <a:moveTo>
                      <a:pt x="103251" y="68961"/>
                    </a:moveTo>
                    <a:lnTo>
                      <a:pt x="103251" y="99251"/>
                    </a:lnTo>
                    <a:cubicBezTo>
                      <a:pt x="103251" y="101460"/>
                      <a:pt x="101460" y="103251"/>
                      <a:pt x="99251" y="103251"/>
                    </a:cubicBezTo>
                    <a:lnTo>
                      <a:pt x="4001" y="103251"/>
                    </a:lnTo>
                    <a:cubicBezTo>
                      <a:pt x="1791" y="103251"/>
                      <a:pt x="0" y="101460"/>
                      <a:pt x="0" y="99251"/>
                    </a:cubicBezTo>
                    <a:lnTo>
                      <a:pt x="0" y="4001"/>
                    </a:lnTo>
                    <a:cubicBezTo>
                      <a:pt x="0" y="1791"/>
                      <a:pt x="1791" y="0"/>
                      <a:pt x="4001" y="0"/>
                    </a:cubicBezTo>
                    <a:lnTo>
                      <a:pt x="34671" y="0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21" name="Freeform: Shape 14">
                <a:extLst>
                  <a:ext uri="{FF2B5EF4-FFF2-40B4-BE49-F238E27FC236}">
                    <a16:creationId xmlns:a16="http://schemas.microsoft.com/office/drawing/2014/main" id="{4F9B53F8-CB2F-9149-BB06-5C0D29DA1992}"/>
                  </a:ext>
                </a:extLst>
              </p:cNvPr>
              <p:cNvSpPr/>
              <p:nvPr/>
            </p:nvSpPr>
            <p:spPr>
              <a:xfrm>
                <a:off x="4627145" y="-175054"/>
                <a:ext cx="95250" cy="95250"/>
              </a:xfrm>
              <a:custGeom>
                <a:avLst/>
                <a:gdLst>
                  <a:gd name="connsiteX0" fmla="*/ 0 w 95250"/>
                  <a:gd name="connsiteY0" fmla="*/ 34004 h 95250"/>
                  <a:gd name="connsiteX1" fmla="*/ 0 w 95250"/>
                  <a:gd name="connsiteY1" fmla="*/ 4001 h 95250"/>
                  <a:gd name="connsiteX2" fmla="*/ 4001 w 95250"/>
                  <a:gd name="connsiteY2" fmla="*/ 0 h 95250"/>
                  <a:gd name="connsiteX3" fmla="*/ 99250 w 95250"/>
                  <a:gd name="connsiteY3" fmla="*/ 0 h 95250"/>
                  <a:gd name="connsiteX4" fmla="*/ 103251 w 95250"/>
                  <a:gd name="connsiteY4" fmla="*/ 4001 h 95250"/>
                  <a:gd name="connsiteX5" fmla="*/ 103251 w 95250"/>
                  <a:gd name="connsiteY5" fmla="*/ 99251 h 95250"/>
                  <a:gd name="connsiteX6" fmla="*/ 99251 w 95250"/>
                  <a:gd name="connsiteY6" fmla="*/ 103251 h 95250"/>
                  <a:gd name="connsiteX7" fmla="*/ 68580 w 95250"/>
                  <a:gd name="connsiteY7" fmla="*/ 10325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95250">
                    <a:moveTo>
                      <a:pt x="0" y="34004"/>
                    </a:moveTo>
                    <a:lnTo>
                      <a:pt x="0" y="4001"/>
                    </a:lnTo>
                    <a:cubicBezTo>
                      <a:pt x="0" y="1791"/>
                      <a:pt x="1791" y="0"/>
                      <a:pt x="4001" y="0"/>
                    </a:cubicBezTo>
                    <a:lnTo>
                      <a:pt x="99250" y="0"/>
                    </a:lnTo>
                    <a:cubicBezTo>
                      <a:pt x="101460" y="0"/>
                      <a:pt x="103251" y="1791"/>
                      <a:pt x="103251" y="4001"/>
                    </a:cubicBezTo>
                    <a:lnTo>
                      <a:pt x="103251" y="99251"/>
                    </a:lnTo>
                    <a:cubicBezTo>
                      <a:pt x="103251" y="101460"/>
                      <a:pt x="101460" y="103251"/>
                      <a:pt x="99251" y="103251"/>
                    </a:cubicBezTo>
                    <a:lnTo>
                      <a:pt x="68580" y="103251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22" name="Freeform: Shape 15">
                <a:extLst>
                  <a:ext uri="{FF2B5EF4-FFF2-40B4-BE49-F238E27FC236}">
                    <a16:creationId xmlns:a16="http://schemas.microsoft.com/office/drawing/2014/main" id="{180C6A68-FC16-5144-9926-40E5E7FE49C2}"/>
                  </a:ext>
                </a:extLst>
              </p:cNvPr>
              <p:cNvSpPr/>
              <p:nvPr/>
            </p:nvSpPr>
            <p:spPr>
              <a:xfrm>
                <a:off x="4447123" y="-252207"/>
                <a:ext cx="104775" cy="104775"/>
              </a:xfrm>
              <a:custGeom>
                <a:avLst/>
                <a:gdLst>
                  <a:gd name="connsiteX0" fmla="*/ 111442 w 104775"/>
                  <a:gd name="connsiteY0" fmla="*/ 111443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11442" y="111443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23" name="Freeform: Shape 16">
                <a:extLst>
                  <a:ext uri="{FF2B5EF4-FFF2-40B4-BE49-F238E27FC236}">
                    <a16:creationId xmlns:a16="http://schemas.microsoft.com/office/drawing/2014/main" id="{FEE0CEAF-2D7D-7A46-8ACB-2014407779ED}"/>
                  </a:ext>
                </a:extLst>
              </p:cNvPr>
              <p:cNvSpPr/>
              <p:nvPr/>
            </p:nvSpPr>
            <p:spPr>
              <a:xfrm>
                <a:off x="4695725" y="-3604"/>
                <a:ext cx="104775" cy="104775"/>
              </a:xfrm>
              <a:custGeom>
                <a:avLst/>
                <a:gdLst>
                  <a:gd name="connsiteX0" fmla="*/ 111443 w 104775"/>
                  <a:gd name="connsiteY0" fmla="*/ 111443 h 104775"/>
                  <a:gd name="connsiteX1" fmla="*/ 0 w 104775"/>
                  <a:gd name="connsiteY1" fmla="*/ 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775" h="104775">
                    <a:moveTo>
                      <a:pt x="111443" y="111443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24" name="Freeform: Shape 17">
                <a:extLst>
                  <a:ext uri="{FF2B5EF4-FFF2-40B4-BE49-F238E27FC236}">
                    <a16:creationId xmlns:a16="http://schemas.microsoft.com/office/drawing/2014/main" id="{E4C7B7D1-B6EF-5346-BCCD-D74D8A691AB1}"/>
                  </a:ext>
                </a:extLst>
              </p:cNvPr>
              <p:cNvSpPr/>
              <p:nvPr/>
            </p:nvSpPr>
            <p:spPr>
              <a:xfrm>
                <a:off x="4447123" y="47831"/>
                <a:ext cx="57150" cy="57150"/>
              </a:xfrm>
              <a:custGeom>
                <a:avLst/>
                <a:gdLst>
                  <a:gd name="connsiteX0" fmla="*/ 0 w 57150"/>
                  <a:gd name="connsiteY0" fmla="*/ 60008 h 57150"/>
                  <a:gd name="connsiteX1" fmla="*/ 60007 w 57150"/>
                  <a:gd name="connsiteY1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0" y="60008"/>
                    </a:moveTo>
                    <a:lnTo>
                      <a:pt x="60007" y="0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25" name="Freeform: Shape 18">
                <a:extLst>
                  <a:ext uri="{FF2B5EF4-FFF2-40B4-BE49-F238E27FC236}">
                    <a16:creationId xmlns:a16="http://schemas.microsoft.com/office/drawing/2014/main" id="{E332697A-3758-CD4A-BEDA-1A84714B24B8}"/>
                  </a:ext>
                </a:extLst>
              </p:cNvPr>
              <p:cNvSpPr/>
              <p:nvPr/>
            </p:nvSpPr>
            <p:spPr>
              <a:xfrm>
                <a:off x="4747160" y="-252207"/>
                <a:ext cx="57150" cy="57150"/>
              </a:xfrm>
              <a:custGeom>
                <a:avLst/>
                <a:gdLst>
                  <a:gd name="connsiteX0" fmla="*/ 60008 w 57150"/>
                  <a:gd name="connsiteY0" fmla="*/ 0 h 57150"/>
                  <a:gd name="connsiteX1" fmla="*/ 0 w 57150"/>
                  <a:gd name="connsiteY1" fmla="*/ 6000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150" h="57150">
                    <a:moveTo>
                      <a:pt x="60008" y="0"/>
                    </a:moveTo>
                    <a:lnTo>
                      <a:pt x="0" y="60008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26" name="Freeform: Shape 19">
                <a:extLst>
                  <a:ext uri="{FF2B5EF4-FFF2-40B4-BE49-F238E27FC236}">
                    <a16:creationId xmlns:a16="http://schemas.microsoft.com/office/drawing/2014/main" id="{392010B3-F52B-EB4D-A740-7DB875A5D82D}"/>
                  </a:ext>
                </a:extLst>
              </p:cNvPr>
              <p:cNvSpPr/>
              <p:nvPr/>
            </p:nvSpPr>
            <p:spPr>
              <a:xfrm>
                <a:off x="4412833" y="-72184"/>
                <a:ext cx="47625" cy="9525"/>
              </a:xfrm>
              <a:custGeom>
                <a:avLst/>
                <a:gdLst>
                  <a:gd name="connsiteX0" fmla="*/ 0 w 47625"/>
                  <a:gd name="connsiteY0" fmla="*/ 0 h 0"/>
                  <a:gd name="connsiteX1" fmla="*/ 51435 w 476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>
                    <a:moveTo>
                      <a:pt x="0" y="0"/>
                    </a:moveTo>
                    <a:lnTo>
                      <a:pt x="51435" y="0"/>
                    </a:lnTo>
                  </a:path>
                </a:pathLst>
              </a:custGeom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27" name="Freeform: Shape 20">
                <a:extLst>
                  <a:ext uri="{FF2B5EF4-FFF2-40B4-BE49-F238E27FC236}">
                    <a16:creationId xmlns:a16="http://schemas.microsoft.com/office/drawing/2014/main" id="{A8FCD845-923F-7F4F-B16A-48771BA399F0}"/>
                  </a:ext>
                </a:extLst>
              </p:cNvPr>
              <p:cNvSpPr/>
              <p:nvPr/>
            </p:nvSpPr>
            <p:spPr>
              <a:xfrm>
                <a:off x="4790023" y="-72184"/>
                <a:ext cx="47625" cy="9525"/>
              </a:xfrm>
              <a:custGeom>
                <a:avLst/>
                <a:gdLst>
                  <a:gd name="connsiteX0" fmla="*/ 51435 w 47625"/>
                  <a:gd name="connsiteY0" fmla="*/ 0 h 0"/>
                  <a:gd name="connsiteX1" fmla="*/ 0 w 476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>
                    <a:moveTo>
                      <a:pt x="51435" y="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28" name="Freeform: Shape 21">
                <a:extLst>
                  <a:ext uri="{FF2B5EF4-FFF2-40B4-BE49-F238E27FC236}">
                    <a16:creationId xmlns:a16="http://schemas.microsoft.com/office/drawing/2014/main" id="{4BDC7CCD-316D-DE43-AD75-EFB159DAAAC3}"/>
                  </a:ext>
                </a:extLst>
              </p:cNvPr>
              <p:cNvSpPr/>
              <p:nvPr/>
            </p:nvSpPr>
            <p:spPr>
              <a:xfrm>
                <a:off x="4627145" y="90693"/>
                <a:ext cx="9525" cy="47625"/>
              </a:xfrm>
              <a:custGeom>
                <a:avLst/>
                <a:gdLst>
                  <a:gd name="connsiteX0" fmla="*/ 0 w 0"/>
                  <a:gd name="connsiteY0" fmla="*/ 50864 h 47625"/>
                  <a:gd name="connsiteX1" fmla="*/ 0 w 0"/>
                  <a:gd name="connsiteY1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47625">
                    <a:moveTo>
                      <a:pt x="0" y="50864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29" name="Freeform: Shape 22">
                <a:extLst>
                  <a:ext uri="{FF2B5EF4-FFF2-40B4-BE49-F238E27FC236}">
                    <a16:creationId xmlns:a16="http://schemas.microsoft.com/office/drawing/2014/main" id="{BE6F63FA-15CE-FC48-9427-172F6C592545}"/>
                  </a:ext>
                </a:extLst>
              </p:cNvPr>
              <p:cNvSpPr/>
              <p:nvPr/>
            </p:nvSpPr>
            <p:spPr>
              <a:xfrm>
                <a:off x="4627145" y="-286497"/>
                <a:ext cx="9525" cy="47625"/>
              </a:xfrm>
              <a:custGeom>
                <a:avLst/>
                <a:gdLst>
                  <a:gd name="connsiteX0" fmla="*/ 0 w 0"/>
                  <a:gd name="connsiteY0" fmla="*/ 0 h 47625"/>
                  <a:gd name="connsiteX1" fmla="*/ 0 w 0"/>
                  <a:gd name="connsiteY1" fmla="*/ 5143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47625">
                    <a:moveTo>
                      <a:pt x="0" y="0"/>
                    </a:moveTo>
                    <a:lnTo>
                      <a:pt x="0" y="51435"/>
                    </a:lnTo>
                  </a:path>
                </a:pathLst>
              </a:custGeom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30" name="Freeform: Shape 23">
                <a:extLst>
                  <a:ext uri="{FF2B5EF4-FFF2-40B4-BE49-F238E27FC236}">
                    <a16:creationId xmlns:a16="http://schemas.microsoft.com/office/drawing/2014/main" id="{6CB0DC23-7E35-E44E-B4BA-8A42A2D0CD7A}"/>
                  </a:ext>
                </a:extLst>
              </p:cNvPr>
              <p:cNvSpPr/>
              <p:nvPr/>
            </p:nvSpPr>
            <p:spPr>
              <a:xfrm>
                <a:off x="4780117" y="-182579"/>
                <a:ext cx="28575" cy="219075"/>
              </a:xfrm>
              <a:custGeom>
                <a:avLst/>
                <a:gdLst>
                  <a:gd name="connsiteX0" fmla="*/ 0 w 28575"/>
                  <a:gd name="connsiteY0" fmla="*/ 0 h 219075"/>
                  <a:gd name="connsiteX1" fmla="*/ 0 w 28575"/>
                  <a:gd name="connsiteY1" fmla="*/ 220789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219075">
                    <a:moveTo>
                      <a:pt x="0" y="0"/>
                    </a:moveTo>
                    <a:cubicBezTo>
                      <a:pt x="47493" y="65935"/>
                      <a:pt x="47493" y="154855"/>
                      <a:pt x="0" y="220789"/>
                    </a:cubicBezTo>
                  </a:path>
                </a:pathLst>
              </a:custGeom>
              <a:noFill/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31" name="Freeform: Shape 24">
                <a:extLst>
                  <a:ext uri="{FF2B5EF4-FFF2-40B4-BE49-F238E27FC236}">
                    <a16:creationId xmlns:a16="http://schemas.microsoft.com/office/drawing/2014/main" id="{90F48801-4ABB-2F44-848B-47E5045FC49F}"/>
                  </a:ext>
                </a:extLst>
              </p:cNvPr>
              <p:cNvSpPr/>
              <p:nvPr/>
            </p:nvSpPr>
            <p:spPr>
              <a:xfrm>
                <a:off x="4516750" y="-260490"/>
                <a:ext cx="219075" cy="28575"/>
              </a:xfrm>
              <a:custGeom>
                <a:avLst/>
                <a:gdLst>
                  <a:gd name="connsiteX0" fmla="*/ 0 w 219075"/>
                  <a:gd name="connsiteY0" fmla="*/ 35620 h 28575"/>
                  <a:gd name="connsiteX1" fmla="*/ 220790 w 219075"/>
                  <a:gd name="connsiteY1" fmla="*/ 3562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075" h="28575">
                    <a:moveTo>
                      <a:pt x="0" y="35620"/>
                    </a:moveTo>
                    <a:cubicBezTo>
                      <a:pt x="65935" y="-11873"/>
                      <a:pt x="154855" y="-11873"/>
                      <a:pt x="220790" y="35620"/>
                    </a:cubicBezTo>
                  </a:path>
                </a:pathLst>
              </a:custGeom>
              <a:noFill/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32" name="Freeform: Shape 25">
                <a:extLst>
                  <a:ext uri="{FF2B5EF4-FFF2-40B4-BE49-F238E27FC236}">
                    <a16:creationId xmlns:a16="http://schemas.microsoft.com/office/drawing/2014/main" id="{62C58260-5FEC-F94C-A44B-366DEB1F1A2E}"/>
                  </a:ext>
                </a:extLst>
              </p:cNvPr>
              <p:cNvSpPr/>
              <p:nvPr/>
            </p:nvSpPr>
            <p:spPr>
              <a:xfrm>
                <a:off x="4516750" y="80787"/>
                <a:ext cx="219075" cy="28575"/>
              </a:xfrm>
              <a:custGeom>
                <a:avLst/>
                <a:gdLst>
                  <a:gd name="connsiteX0" fmla="*/ 0 w 219075"/>
                  <a:gd name="connsiteY0" fmla="*/ 0 h 28575"/>
                  <a:gd name="connsiteX1" fmla="*/ 220790 w 219075"/>
                  <a:gd name="connsiteY1" fmla="*/ 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9075" h="28575">
                    <a:moveTo>
                      <a:pt x="0" y="0"/>
                    </a:moveTo>
                    <a:cubicBezTo>
                      <a:pt x="65935" y="47493"/>
                      <a:pt x="154855" y="47493"/>
                      <a:pt x="220790" y="0"/>
                    </a:cubicBezTo>
                  </a:path>
                </a:pathLst>
              </a:custGeom>
              <a:noFill/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  <p:sp>
            <p:nvSpPr>
              <p:cNvPr id="33" name="Freeform: Shape 26">
                <a:extLst>
                  <a:ext uri="{FF2B5EF4-FFF2-40B4-BE49-F238E27FC236}">
                    <a16:creationId xmlns:a16="http://schemas.microsoft.com/office/drawing/2014/main" id="{8B22FE68-68F9-604B-ACA8-B9C66CD5D271}"/>
                  </a:ext>
                </a:extLst>
              </p:cNvPr>
              <p:cNvSpPr/>
              <p:nvPr/>
            </p:nvSpPr>
            <p:spPr>
              <a:xfrm>
                <a:off x="4438554" y="-182579"/>
                <a:ext cx="28575" cy="219075"/>
              </a:xfrm>
              <a:custGeom>
                <a:avLst/>
                <a:gdLst>
                  <a:gd name="connsiteX0" fmla="*/ 35620 w 28575"/>
                  <a:gd name="connsiteY0" fmla="*/ 220790 h 219075"/>
                  <a:gd name="connsiteX1" fmla="*/ 35620 w 28575"/>
                  <a:gd name="connsiteY1" fmla="*/ 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 h="219075">
                    <a:moveTo>
                      <a:pt x="35620" y="220790"/>
                    </a:moveTo>
                    <a:cubicBezTo>
                      <a:pt x="-11873" y="154855"/>
                      <a:pt x="-11873" y="65935"/>
                      <a:pt x="35620" y="0"/>
                    </a:cubicBezTo>
                  </a:path>
                </a:pathLst>
              </a:custGeom>
              <a:noFill/>
              <a:ln w="19050" cap="flat">
                <a:solidFill>
                  <a:srgbClr val="FF960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200">
                  <a:defRPr/>
                </a:pPr>
                <a:endParaRPr lang="en-US" sz="1500">
                  <a:solidFill>
                    <a:srgbClr val="1D516C"/>
                  </a:solidFill>
                </a:endParaRPr>
              </a:p>
            </p:txBody>
          </p:sp>
        </p:grpSp>
        <p:sp>
          <p:nvSpPr>
            <p:cNvPr id="18" name="Title 5">
              <a:extLst>
                <a:ext uri="{FF2B5EF4-FFF2-40B4-BE49-F238E27FC236}">
                  <a16:creationId xmlns:a16="http://schemas.microsoft.com/office/drawing/2014/main" id="{47061973-0BAE-E947-8011-F8BF2DB357C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55328" y="2296476"/>
              <a:ext cx="1704411" cy="1047032"/>
            </a:xfrm>
            <a:prstGeom prst="rect">
              <a:avLst/>
            </a:prstGeom>
          </p:spPr>
          <p:txBody>
            <a:bodyPr vert="horz" lIns="146304" tIns="73152" rIns="146304" bIns="73152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375" b="1" i="0" kern="1200">
                  <a:solidFill>
                    <a:schemeClr val="bg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</a:lstStyle>
            <a:p>
              <a:pPr algn="ctr"/>
              <a:r>
                <a:rPr lang="en-US" altLang="en-US" sz="1500" b="0" dirty="0">
                  <a:solidFill>
                    <a:schemeClr val="tx1"/>
                  </a:solidFill>
                </a:rPr>
                <a:t>Spot instance prices are based on customer bidding?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987309-3109-4A4E-8B86-EB6E5CBFA55B}"/>
              </a:ext>
            </a:extLst>
          </p:cNvPr>
          <p:cNvGrpSpPr/>
          <p:nvPr/>
        </p:nvGrpSpPr>
        <p:grpSpPr>
          <a:xfrm>
            <a:off x="341930" y="617522"/>
            <a:ext cx="4681006" cy="2855995"/>
            <a:chOff x="432220" y="1908396"/>
            <a:chExt cx="4681006" cy="285599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821932B-C030-1F4D-8790-CE6EC3CBBCE7}"/>
                </a:ext>
              </a:extLst>
            </p:cNvPr>
            <p:cNvGrpSpPr/>
            <p:nvPr/>
          </p:nvGrpSpPr>
          <p:grpSpPr>
            <a:xfrm>
              <a:off x="432220" y="1925836"/>
              <a:ext cx="2835201" cy="2838555"/>
              <a:chOff x="2668988" y="2623362"/>
              <a:chExt cx="914400" cy="914400"/>
            </a:xfrm>
            <a:solidFill>
              <a:srgbClr val="FCC384"/>
            </a:solidFill>
          </p:grpSpPr>
          <p:sp>
            <p:nvSpPr>
              <p:cNvPr id="41" name="Doughnut 13">
                <a:extLst>
                  <a:ext uri="{FF2B5EF4-FFF2-40B4-BE49-F238E27FC236}">
                    <a16:creationId xmlns:a16="http://schemas.microsoft.com/office/drawing/2014/main" id="{EF59F48D-9288-B041-96B9-46A748A435F0}"/>
                  </a:ext>
                </a:extLst>
              </p:cNvPr>
              <p:cNvSpPr/>
              <p:nvPr/>
            </p:nvSpPr>
            <p:spPr>
              <a:xfrm>
                <a:off x="2668988" y="2623362"/>
                <a:ext cx="914400" cy="914400"/>
              </a:xfrm>
              <a:prstGeom prst="donut">
                <a:avLst>
                  <a:gd name="adj" fmla="val 918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7BDE525-D0AC-D24F-ACFA-66FDFA4E5C23}"/>
                  </a:ext>
                </a:extLst>
              </p:cNvPr>
              <p:cNvSpPr/>
              <p:nvPr/>
            </p:nvSpPr>
            <p:spPr>
              <a:xfrm rot="2001063">
                <a:off x="2750724" y="3031195"/>
                <a:ext cx="755333" cy="950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B8A1C3-8372-CD4D-86FA-ACD403E03A6B}"/>
                </a:ext>
              </a:extLst>
            </p:cNvPr>
            <p:cNvGrpSpPr/>
            <p:nvPr/>
          </p:nvGrpSpPr>
          <p:grpSpPr>
            <a:xfrm>
              <a:off x="2427315" y="1908396"/>
              <a:ext cx="2685911" cy="1485929"/>
              <a:chOff x="1806145" y="1123632"/>
              <a:chExt cx="1959003" cy="1083781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65A2D595-2041-D440-AC30-A4C85956481E}"/>
                  </a:ext>
                </a:extLst>
              </p:cNvPr>
              <p:cNvSpPr/>
              <p:nvPr/>
            </p:nvSpPr>
            <p:spPr>
              <a:xfrm>
                <a:off x="1806145" y="1123632"/>
                <a:ext cx="1923768" cy="1027732"/>
              </a:xfrm>
              <a:prstGeom prst="roundRect">
                <a:avLst>
                  <a:gd name="adj" fmla="val 5078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0" name="Title 5">
                <a:extLst>
                  <a:ext uri="{FF2B5EF4-FFF2-40B4-BE49-F238E27FC236}">
                    <a16:creationId xmlns:a16="http://schemas.microsoft.com/office/drawing/2014/main" id="{492BD23C-1D70-BE4D-A4AD-9DD537DAE67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33234" y="1160381"/>
                <a:ext cx="1931914" cy="1047032"/>
              </a:xfrm>
              <a:prstGeom prst="rect">
                <a:avLst/>
              </a:prstGeom>
            </p:spPr>
            <p:txBody>
              <a:bodyPr vert="horz" lIns="146304" tIns="73152" rIns="146304" bIns="73152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375" b="1" i="0" kern="1200">
                    <a:solidFill>
                      <a:schemeClr val="bg2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1pPr>
              </a:lstStyle>
              <a:p>
                <a:r>
                  <a:rPr lang="en-US" altLang="en-US" sz="1500" b="0" dirty="0">
                    <a:solidFill>
                      <a:srgbClr val="FF9600"/>
                    </a:solidFill>
                  </a:rPr>
                  <a:t>Pricing</a:t>
                </a:r>
                <a:r>
                  <a:rPr lang="en-US" altLang="en-US" sz="1500" b="0" dirty="0"/>
                  <a:t> </a:t>
                </a:r>
                <a:r>
                  <a:rPr lang="en-US" altLang="en-US" sz="1500" b="0" dirty="0">
                    <a:solidFill>
                      <a:srgbClr val="FF9600"/>
                    </a:solidFill>
                  </a:rPr>
                  <a:t>for Spot</a:t>
                </a:r>
                <a:r>
                  <a:rPr lang="en-US" altLang="en-US" sz="1500" b="0" dirty="0">
                    <a:solidFill>
                      <a:schemeClr val="bg1"/>
                    </a:solidFill>
                  </a:rPr>
                  <a:t> is published by AWS and </a:t>
                </a:r>
                <a:r>
                  <a:rPr lang="en-US" altLang="en-US" sz="1500" b="0" dirty="0">
                    <a:solidFill>
                      <a:srgbClr val="FF9600"/>
                    </a:solidFill>
                  </a:rPr>
                  <a:t>determined by long term supply and demand </a:t>
                </a:r>
                <a:r>
                  <a:rPr lang="en-US" altLang="en-US" sz="1500" b="0" dirty="0">
                    <a:solidFill>
                      <a:schemeClr val="bg1"/>
                    </a:solidFill>
                  </a:rPr>
                  <a:t>trends (slow and predictable)</a:t>
                </a:r>
              </a:p>
              <a:p>
                <a:endParaRPr lang="en-US" altLang="en-US" sz="1500" b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C0EEF7-753C-8C47-80AD-F016D9E77A25}"/>
              </a:ext>
            </a:extLst>
          </p:cNvPr>
          <p:cNvGrpSpPr/>
          <p:nvPr/>
        </p:nvGrpSpPr>
        <p:grpSpPr>
          <a:xfrm>
            <a:off x="309715" y="4100692"/>
            <a:ext cx="2414591" cy="2281759"/>
            <a:chOff x="2606783" y="3027151"/>
            <a:chExt cx="1761112" cy="1664229"/>
          </a:xfrm>
        </p:grpSpPr>
        <p:sp>
          <p:nvSpPr>
            <p:cNvPr id="44" name="Title 5">
              <a:extLst>
                <a:ext uri="{FF2B5EF4-FFF2-40B4-BE49-F238E27FC236}">
                  <a16:creationId xmlns:a16="http://schemas.microsoft.com/office/drawing/2014/main" id="{14410086-F49C-4340-AC0E-C5DCD0D688A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606783" y="3644348"/>
              <a:ext cx="1761112" cy="1047032"/>
            </a:xfrm>
            <a:prstGeom prst="rect">
              <a:avLst/>
            </a:prstGeom>
          </p:spPr>
          <p:txBody>
            <a:bodyPr vert="horz" lIns="146304" tIns="73152" rIns="146304" bIns="73152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375" b="1" i="0" kern="1200">
                  <a:solidFill>
                    <a:schemeClr val="bg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</a:lstStyle>
            <a:p>
              <a:pPr algn="ctr"/>
              <a:r>
                <a:rPr lang="en-US" altLang="en-US" sz="1500" b="0" dirty="0">
                  <a:solidFill>
                    <a:schemeClr val="tx1"/>
                  </a:solidFill>
                </a:rPr>
                <a:t>Spot instances are specific types of instances in some AWS regions 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B75C260-A3AF-8540-A14D-2130AA266719}"/>
                </a:ext>
              </a:extLst>
            </p:cNvPr>
            <p:cNvGrpSpPr/>
            <p:nvPr/>
          </p:nvGrpSpPr>
          <p:grpSpPr>
            <a:xfrm>
              <a:off x="2970178" y="3044841"/>
              <a:ext cx="517161" cy="553282"/>
              <a:chOff x="1486470" y="2432985"/>
              <a:chExt cx="517161" cy="553282"/>
            </a:xfrm>
          </p:grpSpPr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00E8CFB7-848D-4040-8323-18BA840F8280}"/>
                  </a:ext>
                </a:extLst>
              </p:cNvPr>
              <p:cNvSpPr/>
              <p:nvPr/>
            </p:nvSpPr>
            <p:spPr>
              <a:xfrm>
                <a:off x="1486470" y="2432985"/>
                <a:ext cx="258580" cy="258951"/>
              </a:xfrm>
              <a:prstGeom prst="roundRect">
                <a:avLst>
                  <a:gd name="adj" fmla="val 12208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A9F3D0EB-8ABC-574E-B9F6-0948A27B65CF}"/>
                  </a:ext>
                </a:extLst>
              </p:cNvPr>
              <p:cNvSpPr/>
              <p:nvPr/>
            </p:nvSpPr>
            <p:spPr>
              <a:xfrm>
                <a:off x="1561023" y="2510330"/>
                <a:ext cx="258580" cy="258951"/>
              </a:xfrm>
              <a:prstGeom prst="roundRect">
                <a:avLst>
                  <a:gd name="adj" fmla="val 12208"/>
                </a:avLst>
              </a:prstGeom>
              <a:solidFill>
                <a:srgbClr val="A4D77D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E98EC48D-F9C3-4446-86E4-3BD6FB032880}"/>
                  </a:ext>
                </a:extLst>
              </p:cNvPr>
              <p:cNvSpPr/>
              <p:nvPr/>
            </p:nvSpPr>
            <p:spPr>
              <a:xfrm>
                <a:off x="1653037" y="2618823"/>
                <a:ext cx="258580" cy="258951"/>
              </a:xfrm>
              <a:prstGeom prst="roundRect">
                <a:avLst>
                  <a:gd name="adj" fmla="val 12208"/>
                </a:avLst>
              </a:prstGeom>
              <a:solidFill>
                <a:schemeClr val="accent4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0017B1BD-03A2-914B-BCD4-A73069C2EC13}"/>
                  </a:ext>
                </a:extLst>
              </p:cNvPr>
              <p:cNvSpPr/>
              <p:nvPr/>
            </p:nvSpPr>
            <p:spPr>
              <a:xfrm>
                <a:off x="1745051" y="2727316"/>
                <a:ext cx="258580" cy="258951"/>
              </a:xfrm>
              <a:prstGeom prst="roundRect">
                <a:avLst>
                  <a:gd name="adj" fmla="val 12208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17D9EFB-79D4-8E4B-A283-82C68B6AEF1A}"/>
                </a:ext>
              </a:extLst>
            </p:cNvPr>
            <p:cNvGrpSpPr/>
            <p:nvPr/>
          </p:nvGrpSpPr>
          <p:grpSpPr>
            <a:xfrm>
              <a:off x="3497911" y="3027151"/>
              <a:ext cx="517161" cy="553282"/>
              <a:chOff x="1486470" y="2432985"/>
              <a:chExt cx="517161" cy="553282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0819850F-4528-E344-90A5-352029B1E804}"/>
                  </a:ext>
                </a:extLst>
              </p:cNvPr>
              <p:cNvSpPr/>
              <p:nvPr/>
            </p:nvSpPr>
            <p:spPr>
              <a:xfrm>
                <a:off x="1486470" y="2432985"/>
                <a:ext cx="258580" cy="258951"/>
              </a:xfrm>
              <a:prstGeom prst="roundRect">
                <a:avLst>
                  <a:gd name="adj" fmla="val 12208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876975D9-F67B-B54E-9529-64231B196331}"/>
                  </a:ext>
                </a:extLst>
              </p:cNvPr>
              <p:cNvSpPr/>
              <p:nvPr/>
            </p:nvSpPr>
            <p:spPr>
              <a:xfrm>
                <a:off x="1561023" y="2510330"/>
                <a:ext cx="258580" cy="258951"/>
              </a:xfrm>
              <a:prstGeom prst="roundRect">
                <a:avLst>
                  <a:gd name="adj" fmla="val 12208"/>
                </a:avLst>
              </a:prstGeom>
              <a:solidFill>
                <a:srgbClr val="A4D77D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5CFC20D8-7B68-F24D-A26F-20CF87E8C348}"/>
                  </a:ext>
                </a:extLst>
              </p:cNvPr>
              <p:cNvSpPr/>
              <p:nvPr/>
            </p:nvSpPr>
            <p:spPr>
              <a:xfrm>
                <a:off x="1653037" y="2618823"/>
                <a:ext cx="258580" cy="258951"/>
              </a:xfrm>
              <a:prstGeom prst="roundRect">
                <a:avLst>
                  <a:gd name="adj" fmla="val 12208"/>
                </a:avLst>
              </a:prstGeom>
              <a:solidFill>
                <a:schemeClr val="accent4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5C2FFA4A-E1FB-3947-BB91-8FF543E527FE}"/>
                  </a:ext>
                </a:extLst>
              </p:cNvPr>
              <p:cNvSpPr/>
              <p:nvPr/>
            </p:nvSpPr>
            <p:spPr>
              <a:xfrm>
                <a:off x="1745051" y="2727316"/>
                <a:ext cx="258580" cy="258951"/>
              </a:xfrm>
              <a:prstGeom prst="roundRect">
                <a:avLst>
                  <a:gd name="adj" fmla="val 12208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2B6E92-12FC-184D-B976-679D51901F62}"/>
              </a:ext>
            </a:extLst>
          </p:cNvPr>
          <p:cNvGrpSpPr/>
          <p:nvPr/>
        </p:nvGrpSpPr>
        <p:grpSpPr>
          <a:xfrm>
            <a:off x="135171" y="3768484"/>
            <a:ext cx="4648851" cy="2964846"/>
            <a:chOff x="2893753" y="4408057"/>
            <a:chExt cx="4648851" cy="296484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1E3433A-F92D-0743-B93C-D43A8CE11FC4}"/>
                </a:ext>
              </a:extLst>
            </p:cNvPr>
            <p:cNvGrpSpPr/>
            <p:nvPr/>
          </p:nvGrpSpPr>
          <p:grpSpPr>
            <a:xfrm>
              <a:off x="2893753" y="4408057"/>
              <a:ext cx="2835201" cy="2838555"/>
              <a:chOff x="2668988" y="2623362"/>
              <a:chExt cx="914400" cy="914400"/>
            </a:xfrm>
            <a:solidFill>
              <a:srgbClr val="FF9600">
                <a:alpha val="52157"/>
              </a:srgbClr>
            </a:solidFill>
          </p:grpSpPr>
          <p:sp>
            <p:nvSpPr>
              <p:cNvPr id="60" name="Doughnut 152">
                <a:extLst>
                  <a:ext uri="{FF2B5EF4-FFF2-40B4-BE49-F238E27FC236}">
                    <a16:creationId xmlns:a16="http://schemas.microsoft.com/office/drawing/2014/main" id="{72790697-CFF4-374F-BD54-C977E646B06D}"/>
                  </a:ext>
                </a:extLst>
              </p:cNvPr>
              <p:cNvSpPr/>
              <p:nvPr/>
            </p:nvSpPr>
            <p:spPr>
              <a:xfrm>
                <a:off x="2668988" y="2623362"/>
                <a:ext cx="914400" cy="914400"/>
              </a:xfrm>
              <a:prstGeom prst="donut">
                <a:avLst>
                  <a:gd name="adj" fmla="val 9183"/>
                </a:avLst>
              </a:prstGeom>
              <a:solidFill>
                <a:srgbClr val="FCC3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0D6E742-E78E-BF46-BBFC-DC68BCBD0FDF}"/>
                  </a:ext>
                </a:extLst>
              </p:cNvPr>
              <p:cNvSpPr/>
              <p:nvPr/>
            </p:nvSpPr>
            <p:spPr>
              <a:xfrm rot="2001063">
                <a:off x="2751017" y="3030218"/>
                <a:ext cx="751774" cy="95070"/>
              </a:xfrm>
              <a:prstGeom prst="rect">
                <a:avLst/>
              </a:prstGeom>
              <a:solidFill>
                <a:srgbClr val="FCC3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7D91851-7EAE-AE44-896F-3612D5D9765C}"/>
                </a:ext>
              </a:extLst>
            </p:cNvPr>
            <p:cNvGrpSpPr/>
            <p:nvPr/>
          </p:nvGrpSpPr>
          <p:grpSpPr>
            <a:xfrm>
              <a:off x="5062540" y="5864531"/>
              <a:ext cx="2480064" cy="1508372"/>
              <a:chOff x="5202766" y="1257003"/>
              <a:chExt cx="1808865" cy="1100150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6A20DAD8-2B69-7845-8325-7643154F589A}"/>
                  </a:ext>
                </a:extLst>
              </p:cNvPr>
              <p:cNvSpPr/>
              <p:nvPr/>
            </p:nvSpPr>
            <p:spPr>
              <a:xfrm>
                <a:off x="5202766" y="1257003"/>
                <a:ext cx="1704412" cy="931449"/>
              </a:xfrm>
              <a:prstGeom prst="roundRect">
                <a:avLst>
                  <a:gd name="adj" fmla="val 507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59" name="Title 5">
                <a:extLst>
                  <a:ext uri="{FF2B5EF4-FFF2-40B4-BE49-F238E27FC236}">
                    <a16:creationId xmlns:a16="http://schemas.microsoft.com/office/drawing/2014/main" id="{AD7AA4DD-B512-C441-B496-155A0C9E280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219220" y="1310121"/>
                <a:ext cx="1792411" cy="1047032"/>
              </a:xfrm>
              <a:prstGeom prst="rect">
                <a:avLst/>
              </a:prstGeom>
            </p:spPr>
            <p:txBody>
              <a:bodyPr vert="horz" lIns="146304" tIns="73152" rIns="146304" bIns="73152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375" b="1" i="0" kern="1200">
                    <a:solidFill>
                      <a:schemeClr val="bg2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1pPr>
              </a:lstStyle>
              <a:p>
                <a:r>
                  <a:rPr lang="en-US" altLang="en-US" sz="1500" b="0" dirty="0">
                    <a:solidFill>
                      <a:schemeClr val="bg1"/>
                    </a:solidFill>
                  </a:rPr>
                  <a:t>Spot instances are the </a:t>
                </a:r>
                <a:r>
                  <a:rPr lang="en-US" altLang="en-US" sz="1500" b="0" dirty="0">
                    <a:solidFill>
                      <a:srgbClr val="FF9600"/>
                    </a:solidFill>
                  </a:rPr>
                  <a:t>same instance types </a:t>
                </a:r>
                <a:r>
                  <a:rPr lang="en-US" altLang="en-US" sz="1500" b="0" dirty="0">
                    <a:solidFill>
                      <a:schemeClr val="bg1"/>
                    </a:solidFill>
                  </a:rPr>
                  <a:t>as as</a:t>
                </a:r>
                <a:r>
                  <a:rPr lang="en-US" altLang="en-US" sz="1500" b="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500" b="0" dirty="0">
                    <a:solidFill>
                      <a:srgbClr val="FF9600"/>
                    </a:solidFill>
                  </a:rPr>
                  <a:t>On Demand</a:t>
                </a:r>
                <a:r>
                  <a:rPr lang="en-US" altLang="en-US" sz="1500" b="0" dirty="0">
                    <a:solidFill>
                      <a:schemeClr val="bg1"/>
                    </a:solidFill>
                  </a:rPr>
                  <a:t> and available in </a:t>
                </a:r>
                <a:r>
                  <a:rPr lang="en-US" altLang="en-US" sz="1500" b="0" dirty="0">
                    <a:solidFill>
                      <a:srgbClr val="FF9600"/>
                    </a:solidFill>
                  </a:rPr>
                  <a:t>All Regions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35523E-BAAD-E242-944B-B195D7C4C8F5}"/>
              </a:ext>
            </a:extLst>
          </p:cNvPr>
          <p:cNvGrpSpPr/>
          <p:nvPr/>
        </p:nvGrpSpPr>
        <p:grpSpPr>
          <a:xfrm>
            <a:off x="5277251" y="4508519"/>
            <a:ext cx="2414591" cy="2429658"/>
            <a:chOff x="6694147" y="3119547"/>
            <a:chExt cx="1761112" cy="17721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612E89D-F8FF-4141-860B-D274E6AC27A5}"/>
                </a:ext>
              </a:extLst>
            </p:cNvPr>
            <p:cNvGrpSpPr/>
            <p:nvPr/>
          </p:nvGrpSpPr>
          <p:grpSpPr>
            <a:xfrm>
              <a:off x="7151533" y="3119547"/>
              <a:ext cx="874217" cy="816054"/>
              <a:chOff x="7091901" y="3027470"/>
              <a:chExt cx="1038686" cy="969581"/>
            </a:xfrm>
          </p:grpSpPr>
          <p:pic>
            <p:nvPicPr>
              <p:cNvPr id="65" name="Graphic 64" descr="Server">
                <a:extLst>
                  <a:ext uri="{FF2B5EF4-FFF2-40B4-BE49-F238E27FC236}">
                    <a16:creationId xmlns:a16="http://schemas.microsoft.com/office/drawing/2014/main" id="{CE3C348A-1442-5A43-85D1-E74A008CA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91901" y="3082651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362B1CE-7FE4-5841-B898-86D3B75EA0B3}"/>
                  </a:ext>
                </a:extLst>
              </p:cNvPr>
              <p:cNvGrpSpPr/>
              <p:nvPr/>
            </p:nvGrpSpPr>
            <p:grpSpPr>
              <a:xfrm>
                <a:off x="7673387" y="3027470"/>
                <a:ext cx="457200" cy="435086"/>
                <a:chOff x="7662866" y="2165282"/>
                <a:chExt cx="570471" cy="570471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47FEBDD-9554-B542-B5AF-58D9EA00AC05}"/>
                    </a:ext>
                  </a:extLst>
                </p:cNvPr>
                <p:cNvSpPr/>
                <p:nvPr/>
              </p:nvSpPr>
              <p:spPr>
                <a:xfrm>
                  <a:off x="7764711" y="2233625"/>
                  <a:ext cx="345295" cy="4546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/>
                </a:p>
              </p:txBody>
            </p:sp>
            <p:pic>
              <p:nvPicPr>
                <p:cNvPr id="68" name="Graphic 67" descr="Checklist RTL">
                  <a:extLst>
                    <a:ext uri="{FF2B5EF4-FFF2-40B4-BE49-F238E27FC236}">
                      <a16:creationId xmlns:a16="http://schemas.microsoft.com/office/drawing/2014/main" id="{50C6FDDF-4802-1B46-92C9-E5ADB54C59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2866" y="2165282"/>
                  <a:ext cx="570471" cy="570471"/>
                </a:xfrm>
                <a:prstGeom prst="rect">
                  <a:avLst/>
                </a:prstGeom>
              </p:spPr>
            </p:pic>
          </p:grpSp>
        </p:grpSp>
        <p:sp>
          <p:nvSpPr>
            <p:cNvPr id="64" name="Title 5">
              <a:extLst>
                <a:ext uri="{FF2B5EF4-FFF2-40B4-BE49-F238E27FC236}">
                  <a16:creationId xmlns:a16="http://schemas.microsoft.com/office/drawing/2014/main" id="{2CD98BEC-0B56-6443-9CD3-222F4FA77F5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694147" y="3844616"/>
              <a:ext cx="1761112" cy="1047032"/>
            </a:xfrm>
            <a:prstGeom prst="rect">
              <a:avLst/>
            </a:prstGeom>
          </p:spPr>
          <p:txBody>
            <a:bodyPr vert="horz" lIns="146304" tIns="73152" rIns="146304" bIns="73152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375" b="1" i="0" kern="1200">
                  <a:solidFill>
                    <a:schemeClr val="bg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</a:lstStyle>
            <a:p>
              <a:pPr algn="ctr"/>
              <a:r>
                <a:rPr lang="en-US" altLang="en-US" sz="1500" b="0" dirty="0">
                  <a:solidFill>
                    <a:schemeClr val="tx1"/>
                  </a:solidFill>
                </a:rPr>
                <a:t>Spot is intended for non-production workloads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D1538A8-A64E-554F-AA7D-7C5E12771125}"/>
              </a:ext>
            </a:extLst>
          </p:cNvPr>
          <p:cNvGrpSpPr/>
          <p:nvPr/>
        </p:nvGrpSpPr>
        <p:grpSpPr>
          <a:xfrm>
            <a:off x="5099038" y="3896124"/>
            <a:ext cx="4538822" cy="2838555"/>
            <a:chOff x="7962667" y="4579716"/>
            <a:chExt cx="4538822" cy="283855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E8B241E-064F-F34E-B43A-37A1C1F4815A}"/>
                </a:ext>
              </a:extLst>
            </p:cNvPr>
            <p:cNvGrpSpPr/>
            <p:nvPr/>
          </p:nvGrpSpPr>
          <p:grpSpPr>
            <a:xfrm>
              <a:off x="7962667" y="4579716"/>
              <a:ext cx="2835200" cy="2838555"/>
              <a:chOff x="2668988" y="2623362"/>
              <a:chExt cx="914400" cy="914400"/>
            </a:xfrm>
            <a:solidFill>
              <a:srgbClr val="FF9600">
                <a:alpha val="52157"/>
              </a:srgbClr>
            </a:solidFill>
          </p:grpSpPr>
          <p:sp>
            <p:nvSpPr>
              <p:cNvPr id="74" name="Doughnut 162">
                <a:extLst>
                  <a:ext uri="{FF2B5EF4-FFF2-40B4-BE49-F238E27FC236}">
                    <a16:creationId xmlns:a16="http://schemas.microsoft.com/office/drawing/2014/main" id="{90A8CD9C-B2A7-A445-9929-8AF62C6AB7A7}"/>
                  </a:ext>
                </a:extLst>
              </p:cNvPr>
              <p:cNvSpPr/>
              <p:nvPr/>
            </p:nvSpPr>
            <p:spPr>
              <a:xfrm>
                <a:off x="2668988" y="2623362"/>
                <a:ext cx="914400" cy="914400"/>
              </a:xfrm>
              <a:prstGeom prst="donut">
                <a:avLst>
                  <a:gd name="adj" fmla="val 9183"/>
                </a:avLst>
              </a:prstGeom>
              <a:solidFill>
                <a:srgbClr val="FCC3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1C17D7BE-A6B6-3F40-A4BA-7C2F75DD8B73}"/>
                  </a:ext>
                </a:extLst>
              </p:cNvPr>
              <p:cNvSpPr/>
              <p:nvPr/>
            </p:nvSpPr>
            <p:spPr>
              <a:xfrm rot="2001063">
                <a:off x="2750825" y="3030857"/>
                <a:ext cx="754100" cy="95070"/>
              </a:xfrm>
              <a:prstGeom prst="rect">
                <a:avLst/>
              </a:prstGeom>
              <a:solidFill>
                <a:srgbClr val="FCC3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9885247-6792-E946-AE6C-11BDE07C25D9}"/>
                </a:ext>
              </a:extLst>
            </p:cNvPr>
            <p:cNvGrpSpPr/>
            <p:nvPr/>
          </p:nvGrpSpPr>
          <p:grpSpPr>
            <a:xfrm>
              <a:off x="10203105" y="5260560"/>
              <a:ext cx="2298384" cy="1521364"/>
              <a:chOff x="5131259" y="443665"/>
              <a:chExt cx="1676355" cy="1109624"/>
            </a:xfrm>
          </p:grpSpPr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ADAA5163-2C54-B247-BD8E-FAA6FCC1433F}"/>
                  </a:ext>
                </a:extLst>
              </p:cNvPr>
              <p:cNvSpPr/>
              <p:nvPr/>
            </p:nvSpPr>
            <p:spPr>
              <a:xfrm>
                <a:off x="5146589" y="443665"/>
                <a:ext cx="1586879" cy="762655"/>
              </a:xfrm>
              <a:prstGeom prst="roundRect">
                <a:avLst>
                  <a:gd name="adj" fmla="val 507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73" name="Title 5">
                <a:extLst>
                  <a:ext uri="{FF2B5EF4-FFF2-40B4-BE49-F238E27FC236}">
                    <a16:creationId xmlns:a16="http://schemas.microsoft.com/office/drawing/2014/main" id="{AE5E9E08-61F2-BC49-9E60-7B5BDD04B4C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131259" y="506257"/>
                <a:ext cx="1676355" cy="1047032"/>
              </a:xfrm>
              <a:prstGeom prst="rect">
                <a:avLst/>
              </a:prstGeom>
            </p:spPr>
            <p:txBody>
              <a:bodyPr vert="horz" lIns="146304" tIns="73152" rIns="146304" bIns="73152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375" b="1" i="0" kern="1200">
                    <a:solidFill>
                      <a:schemeClr val="bg2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1pPr>
              </a:lstStyle>
              <a:p>
                <a:r>
                  <a:rPr lang="en-US" altLang="en-US" sz="1500" b="0" dirty="0">
                    <a:solidFill>
                      <a:schemeClr val="bg1"/>
                    </a:solidFill>
                  </a:rPr>
                  <a:t>Spot is </a:t>
                </a:r>
                <a:r>
                  <a:rPr lang="en-US" altLang="en-US" sz="1500" b="0" dirty="0">
                    <a:solidFill>
                      <a:srgbClr val="FF9600"/>
                    </a:solidFill>
                  </a:rPr>
                  <a:t>appropriate</a:t>
                </a:r>
                <a:r>
                  <a:rPr lang="en-US" altLang="en-US" sz="1500" b="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en-US" sz="1500" b="0" dirty="0">
                    <a:solidFill>
                      <a:schemeClr val="tx1"/>
                    </a:solidFill>
                  </a:rPr>
                  <a:t>for</a:t>
                </a:r>
                <a:r>
                  <a:rPr lang="en-US" altLang="en-US" sz="1500" b="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en-US" sz="1500" b="0" dirty="0">
                    <a:solidFill>
                      <a:srgbClr val="FF9600"/>
                    </a:solidFill>
                  </a:rPr>
                  <a:t>non-production and production</a:t>
                </a:r>
                <a:r>
                  <a:rPr lang="en-US" altLang="en-US" sz="1500" b="0" dirty="0">
                    <a:solidFill>
                      <a:schemeClr val="bg1"/>
                    </a:solidFill>
                  </a:rPr>
                  <a:t> workloads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3E71C98-645D-2B4F-BC46-CB7F7C985FC7}"/>
              </a:ext>
            </a:extLst>
          </p:cNvPr>
          <p:cNvGrpSpPr/>
          <p:nvPr/>
        </p:nvGrpSpPr>
        <p:grpSpPr>
          <a:xfrm>
            <a:off x="5378665" y="1044365"/>
            <a:ext cx="2704161" cy="2449580"/>
            <a:chOff x="4846569" y="1123784"/>
            <a:chExt cx="1972314" cy="178663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071A16A-B7E1-F446-ABB8-D6D06D428E44}"/>
                </a:ext>
              </a:extLst>
            </p:cNvPr>
            <p:cNvGrpSpPr/>
            <p:nvPr/>
          </p:nvGrpSpPr>
          <p:grpSpPr>
            <a:xfrm>
              <a:off x="5453402" y="1123784"/>
              <a:ext cx="779138" cy="652662"/>
              <a:chOff x="4929824" y="1390222"/>
              <a:chExt cx="779138" cy="652662"/>
            </a:xfrm>
          </p:grpSpPr>
          <p:pic>
            <p:nvPicPr>
              <p:cNvPr id="79" name="Graphic 78" descr="Dollar">
                <a:extLst>
                  <a:ext uri="{FF2B5EF4-FFF2-40B4-BE49-F238E27FC236}">
                    <a16:creationId xmlns:a16="http://schemas.microsoft.com/office/drawing/2014/main" id="{65208A14-DCF9-BF48-9525-A60CDBC19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929824" y="1667984"/>
                <a:ext cx="374900" cy="374900"/>
              </a:xfrm>
              <a:prstGeom prst="rect">
                <a:avLst/>
              </a:prstGeom>
            </p:spPr>
          </p:pic>
          <p:pic>
            <p:nvPicPr>
              <p:cNvPr id="80" name="Graphic 79" descr="Dollar">
                <a:extLst>
                  <a:ext uri="{FF2B5EF4-FFF2-40B4-BE49-F238E27FC236}">
                    <a16:creationId xmlns:a16="http://schemas.microsoft.com/office/drawing/2014/main" id="{101D09F7-52E3-D94A-B215-4C0107A8B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049406" y="1390222"/>
                <a:ext cx="590707" cy="590707"/>
              </a:xfrm>
              <a:prstGeom prst="rect">
                <a:avLst/>
              </a:prstGeom>
            </p:spPr>
          </p:pic>
          <p:pic>
            <p:nvPicPr>
              <p:cNvPr id="81" name="Graphic 80" descr="Dollar">
                <a:extLst>
                  <a:ext uri="{FF2B5EF4-FFF2-40B4-BE49-F238E27FC236}">
                    <a16:creationId xmlns:a16="http://schemas.microsoft.com/office/drawing/2014/main" id="{B6B2DF44-5F91-004A-A9AD-1BA9220F3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411870" y="1561551"/>
                <a:ext cx="297092" cy="297092"/>
              </a:xfrm>
              <a:prstGeom prst="rect">
                <a:avLst/>
              </a:prstGeom>
            </p:spPr>
          </p:pic>
        </p:grpSp>
        <p:sp>
          <p:nvSpPr>
            <p:cNvPr id="78" name="Title 5">
              <a:extLst>
                <a:ext uri="{FF2B5EF4-FFF2-40B4-BE49-F238E27FC236}">
                  <a16:creationId xmlns:a16="http://schemas.microsoft.com/office/drawing/2014/main" id="{04565075-BBA3-2043-9F88-DD937FEF55E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846569" y="1863384"/>
              <a:ext cx="1972314" cy="1047032"/>
            </a:xfrm>
            <a:prstGeom prst="rect">
              <a:avLst/>
            </a:prstGeom>
          </p:spPr>
          <p:txBody>
            <a:bodyPr vert="horz" lIns="146304" tIns="73152" rIns="146304" bIns="73152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375" b="1" i="0" kern="1200">
                  <a:solidFill>
                    <a:schemeClr val="bg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</a:lstStyle>
            <a:p>
              <a:pPr algn="ctr"/>
              <a:r>
                <a:rPr lang="en-US" altLang="en-US" sz="1500" b="0" dirty="0">
                  <a:solidFill>
                    <a:schemeClr val="tx1"/>
                  </a:solidFill>
                </a:rPr>
                <a:t>Spot is for customers looking for “extreme low cost” solutions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4FC94FE-0BE9-6A47-8211-29E7F318E466}"/>
              </a:ext>
            </a:extLst>
          </p:cNvPr>
          <p:cNvGrpSpPr/>
          <p:nvPr/>
        </p:nvGrpSpPr>
        <p:grpSpPr>
          <a:xfrm>
            <a:off x="5360303" y="740502"/>
            <a:ext cx="4638651" cy="2838555"/>
            <a:chOff x="6128382" y="1741161"/>
            <a:chExt cx="4638651" cy="283855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EE9EA83-7602-F44B-875E-578675E0EEA6}"/>
                </a:ext>
              </a:extLst>
            </p:cNvPr>
            <p:cNvGrpSpPr/>
            <p:nvPr/>
          </p:nvGrpSpPr>
          <p:grpSpPr>
            <a:xfrm>
              <a:off x="6128382" y="1741161"/>
              <a:ext cx="2835200" cy="2838555"/>
              <a:chOff x="2668988" y="2623362"/>
              <a:chExt cx="914400" cy="914400"/>
            </a:xfrm>
            <a:solidFill>
              <a:srgbClr val="FF9600">
                <a:alpha val="52157"/>
              </a:srgbClr>
            </a:solidFill>
          </p:grpSpPr>
          <p:sp>
            <p:nvSpPr>
              <p:cNvPr id="87" name="Doughnut 166">
                <a:extLst>
                  <a:ext uri="{FF2B5EF4-FFF2-40B4-BE49-F238E27FC236}">
                    <a16:creationId xmlns:a16="http://schemas.microsoft.com/office/drawing/2014/main" id="{D116663A-3484-6143-94D7-E9E4BBBF8149}"/>
                  </a:ext>
                </a:extLst>
              </p:cNvPr>
              <p:cNvSpPr/>
              <p:nvPr/>
            </p:nvSpPr>
            <p:spPr>
              <a:xfrm>
                <a:off x="2668988" y="2623362"/>
                <a:ext cx="914400" cy="914400"/>
              </a:xfrm>
              <a:prstGeom prst="donut">
                <a:avLst>
                  <a:gd name="adj" fmla="val 9183"/>
                </a:avLst>
              </a:prstGeom>
              <a:solidFill>
                <a:srgbClr val="FCC3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58A94A8-8533-8B47-A50B-21D60274338B}"/>
                  </a:ext>
                </a:extLst>
              </p:cNvPr>
              <p:cNvSpPr/>
              <p:nvPr/>
            </p:nvSpPr>
            <p:spPr>
              <a:xfrm rot="2001063">
                <a:off x="2750590" y="3031641"/>
                <a:ext cx="756957" cy="95070"/>
              </a:xfrm>
              <a:prstGeom prst="rect">
                <a:avLst/>
              </a:prstGeom>
              <a:solidFill>
                <a:srgbClr val="FCC3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FCEE760-8ABC-F34D-8552-8018204E2206}"/>
                </a:ext>
              </a:extLst>
            </p:cNvPr>
            <p:cNvGrpSpPr/>
            <p:nvPr/>
          </p:nvGrpSpPr>
          <p:grpSpPr>
            <a:xfrm>
              <a:off x="7988042" y="2634214"/>
              <a:ext cx="2778991" cy="1509048"/>
              <a:chOff x="1799588" y="1691014"/>
              <a:chExt cx="2026892" cy="1100643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06DC677F-06A4-4F47-A30D-C7A4601F84EC}"/>
                  </a:ext>
                </a:extLst>
              </p:cNvPr>
              <p:cNvSpPr/>
              <p:nvPr/>
            </p:nvSpPr>
            <p:spPr>
              <a:xfrm>
                <a:off x="1799588" y="1691014"/>
                <a:ext cx="1750889" cy="887186"/>
              </a:xfrm>
              <a:prstGeom prst="roundRect">
                <a:avLst>
                  <a:gd name="adj" fmla="val 507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86" name="Title 5">
                <a:extLst>
                  <a:ext uri="{FF2B5EF4-FFF2-40B4-BE49-F238E27FC236}">
                    <a16:creationId xmlns:a16="http://schemas.microsoft.com/office/drawing/2014/main" id="{262CB4A6-A5B6-BF47-B138-C2026BFE0E9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06945" y="1744625"/>
                <a:ext cx="2019535" cy="1047032"/>
              </a:xfrm>
              <a:prstGeom prst="rect">
                <a:avLst/>
              </a:prstGeom>
            </p:spPr>
            <p:txBody>
              <a:bodyPr vert="horz" lIns="146304" tIns="73152" rIns="146304" bIns="73152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375" b="1" i="0" kern="1200">
                    <a:solidFill>
                      <a:schemeClr val="bg2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1pPr>
              </a:lstStyle>
              <a:p>
                <a:r>
                  <a:rPr lang="en-US" altLang="en-US" sz="1500" b="0" dirty="0">
                    <a:solidFill>
                      <a:schemeClr val="bg1"/>
                    </a:solidFill>
                  </a:rPr>
                  <a:t>Spot is for customers looking to </a:t>
                </a:r>
                <a:r>
                  <a:rPr lang="en-US" altLang="en-US" sz="1500" b="0" dirty="0">
                    <a:solidFill>
                      <a:srgbClr val="FF9600"/>
                    </a:solidFill>
                  </a:rPr>
                  <a:t>optimize</a:t>
                </a:r>
                <a:r>
                  <a:rPr lang="en-US" altLang="en-US" sz="1500" b="0" dirty="0">
                    <a:solidFill>
                      <a:schemeClr val="bg1"/>
                    </a:solidFill>
                  </a:rPr>
                  <a:t> their EC2 expenses for </a:t>
                </a:r>
                <a:r>
                  <a:rPr lang="en-US" altLang="en-US" sz="1500" b="0" dirty="0">
                    <a:solidFill>
                      <a:srgbClr val="FF9600"/>
                    </a:solidFill>
                  </a:rPr>
                  <a:t>Spot-friendly workloads</a:t>
                </a:r>
              </a:p>
            </p:txBody>
          </p:sp>
        </p:grpSp>
      </p:grpSp>
      <p:sp>
        <p:nvSpPr>
          <p:cNvPr id="89" name="Title 3">
            <a:extLst>
              <a:ext uri="{FF2B5EF4-FFF2-40B4-BE49-F238E27FC236}">
                <a16:creationId xmlns:a16="http://schemas.microsoft.com/office/drawing/2014/main" id="{F590EB80-ACC3-3F4D-8F88-6D2C61CB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056" y="319922"/>
            <a:ext cx="13167360" cy="731521"/>
          </a:xfrm>
        </p:spPr>
        <p:txBody>
          <a:bodyPr/>
          <a:lstStyle/>
          <a:p>
            <a:pPr algn="ctr"/>
            <a:r>
              <a:rPr lang="en-US" dirty="0"/>
              <a:t>EC2 Spot knowledge check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E8912C5-75DF-3341-BD05-8440EB4F0F5F}"/>
              </a:ext>
            </a:extLst>
          </p:cNvPr>
          <p:cNvGrpSpPr/>
          <p:nvPr/>
        </p:nvGrpSpPr>
        <p:grpSpPr>
          <a:xfrm>
            <a:off x="9778348" y="3006390"/>
            <a:ext cx="2473337" cy="2283829"/>
            <a:chOff x="10666488" y="3125236"/>
            <a:chExt cx="2473337" cy="2283829"/>
          </a:xfrm>
        </p:grpSpPr>
        <p:pic>
          <p:nvPicPr>
            <p:cNvPr id="91" name="Google Shape;134;p18">
              <a:extLst>
                <a:ext uri="{FF2B5EF4-FFF2-40B4-BE49-F238E27FC236}">
                  <a16:creationId xmlns:a16="http://schemas.microsoft.com/office/drawing/2014/main" id="{4AF898E1-E675-6C46-869D-8618D926E1E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11497747" y="3125236"/>
              <a:ext cx="869910" cy="8800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Title 5">
              <a:extLst>
                <a:ext uri="{FF2B5EF4-FFF2-40B4-BE49-F238E27FC236}">
                  <a16:creationId xmlns:a16="http://schemas.microsoft.com/office/drawing/2014/main" id="{7E9092BB-B0A9-7A42-A0BB-31774F4E08D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666488" y="3973521"/>
              <a:ext cx="2473337" cy="1435544"/>
            </a:xfrm>
            <a:prstGeom prst="rect">
              <a:avLst/>
            </a:prstGeom>
          </p:spPr>
          <p:txBody>
            <a:bodyPr vert="horz" lIns="146304" tIns="73152" rIns="146304" bIns="73152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375" b="1" i="0" kern="1200">
                  <a:solidFill>
                    <a:schemeClr val="bg2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defRPr>
              </a:lvl1pPr>
            </a:lstStyle>
            <a:p>
              <a:pPr algn="ctr"/>
              <a:r>
                <a:rPr lang="en-US" altLang="en-US" sz="1500" b="0" dirty="0">
                  <a:solidFill>
                    <a:schemeClr val="tx1"/>
                  </a:solidFill>
                </a:rPr>
                <a:t>Spot is timely and difficult to implement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4C57C8A-4FA7-534F-9463-237A2737D01B}"/>
              </a:ext>
            </a:extLst>
          </p:cNvPr>
          <p:cNvGrpSpPr/>
          <p:nvPr/>
        </p:nvGrpSpPr>
        <p:grpSpPr>
          <a:xfrm>
            <a:off x="9577277" y="2542004"/>
            <a:ext cx="2556507" cy="2748215"/>
            <a:chOff x="10506171" y="2489499"/>
            <a:chExt cx="2835201" cy="283855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3E9D1A2-6DB2-2647-9BD9-6CB19D1F4633}"/>
                </a:ext>
              </a:extLst>
            </p:cNvPr>
            <p:cNvGrpSpPr/>
            <p:nvPr/>
          </p:nvGrpSpPr>
          <p:grpSpPr>
            <a:xfrm>
              <a:off x="10506171" y="2489499"/>
              <a:ext cx="2835201" cy="2838555"/>
              <a:chOff x="2668988" y="2623362"/>
              <a:chExt cx="914400" cy="914400"/>
            </a:xfrm>
            <a:solidFill>
              <a:srgbClr val="FF9600">
                <a:alpha val="52157"/>
              </a:srgbClr>
            </a:solidFill>
          </p:grpSpPr>
          <p:sp>
            <p:nvSpPr>
              <p:cNvPr id="98" name="Doughnut 89">
                <a:extLst>
                  <a:ext uri="{FF2B5EF4-FFF2-40B4-BE49-F238E27FC236}">
                    <a16:creationId xmlns:a16="http://schemas.microsoft.com/office/drawing/2014/main" id="{FA2DE550-F683-A04D-A6FE-DFB5B4653206}"/>
                  </a:ext>
                </a:extLst>
              </p:cNvPr>
              <p:cNvSpPr/>
              <p:nvPr/>
            </p:nvSpPr>
            <p:spPr>
              <a:xfrm>
                <a:off x="2668988" y="2623362"/>
                <a:ext cx="914400" cy="914400"/>
              </a:xfrm>
              <a:prstGeom prst="donut">
                <a:avLst>
                  <a:gd name="adj" fmla="val 9183"/>
                </a:avLst>
              </a:prstGeom>
              <a:solidFill>
                <a:srgbClr val="FCC3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BF7D4679-9C74-4348-BFF3-5800396E3AA4}"/>
                  </a:ext>
                </a:extLst>
              </p:cNvPr>
              <p:cNvSpPr/>
              <p:nvPr/>
            </p:nvSpPr>
            <p:spPr>
              <a:xfrm rot="2001063">
                <a:off x="2750590" y="3031641"/>
                <a:ext cx="756957" cy="95070"/>
              </a:xfrm>
              <a:prstGeom prst="rect">
                <a:avLst/>
              </a:prstGeom>
              <a:solidFill>
                <a:srgbClr val="FCC38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BB08019C-D1B4-9842-A6F9-1C599376D925}"/>
                </a:ext>
              </a:extLst>
            </p:cNvPr>
            <p:cNvGrpSpPr/>
            <p:nvPr/>
          </p:nvGrpSpPr>
          <p:grpSpPr>
            <a:xfrm>
              <a:off x="10624364" y="2746532"/>
              <a:ext cx="2576876" cy="1451375"/>
              <a:chOff x="529427" y="1227124"/>
              <a:chExt cx="1879476" cy="1058578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84ADA661-30BB-AC4F-AD14-AC481C39DFD4}"/>
                  </a:ext>
                </a:extLst>
              </p:cNvPr>
              <p:cNvSpPr/>
              <p:nvPr/>
            </p:nvSpPr>
            <p:spPr>
              <a:xfrm>
                <a:off x="529427" y="1227124"/>
                <a:ext cx="1879476" cy="887186"/>
              </a:xfrm>
              <a:prstGeom prst="roundRect">
                <a:avLst>
                  <a:gd name="adj" fmla="val 507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500" dirty="0"/>
              </a:p>
            </p:txBody>
          </p:sp>
          <p:sp>
            <p:nvSpPr>
              <p:cNvPr id="97" name="Title 5">
                <a:extLst>
                  <a:ext uri="{FF2B5EF4-FFF2-40B4-BE49-F238E27FC236}">
                    <a16:creationId xmlns:a16="http://schemas.microsoft.com/office/drawing/2014/main" id="{011D7511-209F-0B41-B243-171C1E7C98A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63377" y="1238670"/>
                <a:ext cx="1556990" cy="1047032"/>
              </a:xfrm>
              <a:prstGeom prst="rect">
                <a:avLst/>
              </a:prstGeom>
            </p:spPr>
            <p:txBody>
              <a:bodyPr vert="horz" lIns="146304" tIns="73152" rIns="146304" bIns="73152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375" b="1" i="0" kern="1200">
                    <a:solidFill>
                      <a:schemeClr val="bg2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defRPr>
                </a:lvl1pPr>
              </a:lstStyle>
              <a:p>
                <a:r>
                  <a:rPr lang="en-US" altLang="en-US" sz="1500" b="0" dirty="0">
                    <a:solidFill>
                      <a:schemeClr val="bg1"/>
                    </a:solidFill>
                  </a:rPr>
                  <a:t>Integrations with </a:t>
                </a:r>
                <a:r>
                  <a:rPr lang="en-US" altLang="en-US" sz="1500" b="0" dirty="0">
                    <a:solidFill>
                      <a:schemeClr val="accent4"/>
                    </a:solidFill>
                  </a:rPr>
                  <a:t>AWS Services </a:t>
                </a:r>
                <a:r>
                  <a:rPr lang="en-US" altLang="en-US" sz="1500" b="0" dirty="0">
                    <a:solidFill>
                      <a:schemeClr val="bg1"/>
                    </a:solidFill>
                  </a:rPr>
                  <a:t>and our </a:t>
                </a:r>
                <a:r>
                  <a:rPr lang="en-US" altLang="en-US" sz="1500" b="0" dirty="0">
                    <a:solidFill>
                      <a:schemeClr val="accent4"/>
                    </a:solidFill>
                  </a:rPr>
                  <a:t>partners</a:t>
                </a:r>
                <a:r>
                  <a:rPr lang="en-US" altLang="en-US" sz="1500" b="0" dirty="0">
                    <a:solidFill>
                      <a:schemeClr val="tx1"/>
                    </a:solidFill>
                  </a:rPr>
                  <a:t> make it much easier to adopt Spot</a:t>
                </a:r>
                <a:endParaRPr lang="en-US" altLang="en-US" sz="1500" b="0" dirty="0">
                  <a:solidFill>
                    <a:srgbClr val="FF96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8781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7F878CE-EA82-3847-A9D7-EA6DD9AF7A53}"/>
              </a:ext>
            </a:extLst>
          </p:cNvPr>
          <p:cNvSpPr txBox="1">
            <a:spLocks/>
          </p:cNvSpPr>
          <p:nvPr/>
        </p:nvSpPr>
        <p:spPr>
          <a:xfrm>
            <a:off x="2863948" y="1741307"/>
            <a:ext cx="3071648" cy="42672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600"/>
              </a:spcAft>
              <a:defRPr/>
            </a:pPr>
            <a:r>
              <a:rPr lang="en-US" sz="2333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Reserved Instances</a:t>
            </a:r>
          </a:p>
          <a:p>
            <a:pPr algn="ctr">
              <a:defRPr/>
            </a:pP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Make a 1 or 3 year commitment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and receive a</a:t>
            </a:r>
            <a:r>
              <a:rPr lang="en-US" sz="1500" dirty="0">
                <a:solidFill>
                  <a:schemeClr val="accent2"/>
                </a:solidFill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sz="1500" b="1" dirty="0">
                <a:solidFill>
                  <a:schemeClr val="accent3"/>
                </a:solidFill>
                <a:latin typeface="Amazon Ember" charset="0"/>
                <a:ea typeface="Amazon Ember" charset="0"/>
                <a:cs typeface="Amazon Ember" charset="0"/>
              </a:rPr>
              <a:t>significant discount</a:t>
            </a:r>
            <a:r>
              <a:rPr lang="en-US" sz="1500" b="1" dirty="0">
                <a:solidFill>
                  <a:schemeClr val="accent2"/>
                </a:solidFill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off On-Demand prices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Committed and </a:t>
            </a:r>
            <a:b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steady-state usage</a:t>
            </a:r>
          </a:p>
          <a:p>
            <a:pPr algn="ctr">
              <a:defRPr/>
            </a:pPr>
            <a:endParaRPr lang="en-US" sz="1667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4D62A10-BF70-7541-91A5-635357A5A6B5}"/>
              </a:ext>
            </a:extLst>
          </p:cNvPr>
          <p:cNvSpPr txBox="1">
            <a:spLocks/>
          </p:cNvSpPr>
          <p:nvPr/>
        </p:nvSpPr>
        <p:spPr>
          <a:xfrm>
            <a:off x="-29564" y="1717328"/>
            <a:ext cx="3085629" cy="42672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600"/>
              </a:spcAft>
              <a:defRPr/>
            </a:pPr>
            <a:r>
              <a:rPr lang="en-US" sz="2333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On-Demand </a:t>
            </a:r>
            <a:endParaRPr lang="en-US" sz="30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Pay for compute capacity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by </a:t>
            </a:r>
            <a:r>
              <a:rPr lang="en-US" sz="1500" b="1" dirty="0">
                <a:solidFill>
                  <a:schemeClr val="accent3"/>
                </a:solidFill>
                <a:latin typeface="Amazon Ember" charset="0"/>
                <a:ea typeface="Amazon Ember" charset="0"/>
                <a:cs typeface="Amazon Ember" charset="0"/>
              </a:rPr>
              <a:t>the second</a:t>
            </a:r>
            <a:r>
              <a:rPr lang="en-US" sz="1500" dirty="0">
                <a:solidFill>
                  <a:schemeClr val="accent1"/>
                </a:solidFill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with no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long-term commitments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Spiky workloads, </a:t>
            </a:r>
            <a:b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to define needs</a:t>
            </a: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0F3E3267-7056-BA44-8D65-86020624CCEE}"/>
              </a:ext>
            </a:extLst>
          </p:cNvPr>
          <p:cNvSpPr>
            <a:spLocks/>
          </p:cNvSpPr>
          <p:nvPr/>
        </p:nvSpPr>
        <p:spPr bwMode="auto">
          <a:xfrm>
            <a:off x="701672" y="3735129"/>
            <a:ext cx="1623158" cy="77768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ln w="19050">
            <a:solidFill>
              <a:schemeClr val="accent2"/>
            </a:solidFill>
            <a:headEnd type="arrow" w="lg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198" dirty="0">
              <a:solidFill>
                <a:srgbClr val="D232AA"/>
              </a:solidFill>
              <a:latin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5FA4C0-16A1-EA48-A0B7-FF1688BA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Amazon EC2 purchase options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04042F44-926F-AD42-8892-54B5A93852D4}"/>
              </a:ext>
            </a:extLst>
          </p:cNvPr>
          <p:cNvSpPr txBox="1">
            <a:spLocks/>
          </p:cNvSpPr>
          <p:nvPr/>
        </p:nvSpPr>
        <p:spPr>
          <a:xfrm>
            <a:off x="8787332" y="1717328"/>
            <a:ext cx="3247369" cy="42672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600"/>
              </a:spcAft>
              <a:defRPr/>
            </a:pPr>
            <a:r>
              <a:rPr lang="en-US" sz="2333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Spot Instances</a:t>
            </a: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Spare Amazon EC2 capacity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at </a:t>
            </a:r>
            <a:r>
              <a:rPr lang="en-US" sz="1500" b="1" dirty="0">
                <a:solidFill>
                  <a:schemeClr val="accent3"/>
                </a:solidFill>
                <a:latin typeface="Amazon Ember" charset="0"/>
                <a:ea typeface="Amazon Ember" charset="0"/>
                <a:cs typeface="Amazon Ember" charset="0"/>
              </a:rPr>
              <a:t>savings of up to 90%</a:t>
            </a:r>
            <a:r>
              <a:rPr lang="en-US" sz="1500" dirty="0">
                <a:solidFill>
                  <a:schemeClr val="accent1"/>
                </a:solidFill>
                <a:latin typeface="Amazon Ember" charset="0"/>
                <a:ea typeface="Amazon Ember" charset="0"/>
                <a:cs typeface="Amazon Ember" charset="0"/>
              </a:rPr>
              <a:t> </a:t>
            </a:r>
            <a:br>
              <a:rPr lang="en-US" sz="1500" dirty="0">
                <a:solidFill>
                  <a:schemeClr val="accent2"/>
                </a:soli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off On-Demand prices</a:t>
            </a: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2333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Fault-tolerant, flexible, stateless workloads</a:t>
            </a: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9E7DCC0C-D6B2-CE48-BBC1-148A6878ECB2}"/>
              </a:ext>
            </a:extLst>
          </p:cNvPr>
          <p:cNvSpPr txBox="1">
            <a:spLocks/>
          </p:cNvSpPr>
          <p:nvPr/>
        </p:nvSpPr>
        <p:spPr>
          <a:xfrm>
            <a:off x="6096000" y="1717328"/>
            <a:ext cx="2605015" cy="42672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600"/>
              </a:spcAft>
              <a:defRPr/>
            </a:pPr>
            <a:r>
              <a:rPr lang="en-US" sz="2333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Savings Plan</a:t>
            </a: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Same great discounts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as Amazon EC2 RIs with </a:t>
            </a:r>
            <a:r>
              <a:rPr lang="en-US" sz="1500" b="1" dirty="0">
                <a:solidFill>
                  <a:schemeClr val="accent3"/>
                </a:solidFill>
                <a:latin typeface="Amazon Ember" charset="0"/>
                <a:ea typeface="Amazon Ember" charset="0"/>
                <a:cs typeface="Amazon Ember" charset="0"/>
              </a:rPr>
              <a:t>more flexibility</a:t>
            </a: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>
              <a:spcBef>
                <a:spcPts val="2167"/>
              </a:spcBef>
              <a:defRPr/>
            </a:pP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Committed flexible access to compute</a:t>
            </a:r>
          </a:p>
          <a:p>
            <a:pPr algn="ctr">
              <a:spcBef>
                <a:spcPts val="1000"/>
              </a:spcBef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7" name="Graphic 4">
            <a:extLst>
              <a:ext uri="{FF2B5EF4-FFF2-40B4-BE49-F238E27FC236}">
                <a16:creationId xmlns:a16="http://schemas.microsoft.com/office/drawing/2014/main" id="{B7309F6A-B674-934F-97FE-94CEF2E33C8C}"/>
              </a:ext>
            </a:extLst>
          </p:cNvPr>
          <p:cNvSpPr/>
          <p:nvPr/>
        </p:nvSpPr>
        <p:spPr>
          <a:xfrm>
            <a:off x="638421" y="3696672"/>
            <a:ext cx="1749663" cy="1290508"/>
          </a:xfrm>
          <a:custGeom>
            <a:avLst/>
            <a:gdLst>
              <a:gd name="connsiteX0" fmla="*/ 2099596 w 2099595"/>
              <a:gd name="connsiteY0" fmla="*/ 2090452 h 2090451"/>
              <a:gd name="connsiteX1" fmla="*/ 0 w 2099595"/>
              <a:gd name="connsiteY1" fmla="*/ 2090452 h 2090451"/>
              <a:gd name="connsiteX2" fmla="*/ 0 w 2099595"/>
              <a:gd name="connsiteY2" fmla="*/ 0 h 2090451"/>
              <a:gd name="connsiteX3" fmla="*/ 0 w 2099595"/>
              <a:gd name="connsiteY3" fmla="*/ 0 h 20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595" h="2090451">
                <a:moveTo>
                  <a:pt x="2099596" y="2090452"/>
                </a:moveTo>
                <a:lnTo>
                  <a:pt x="0" y="209045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chemeClr val="bg2"/>
            </a:solidFill>
            <a:prstDash val="solid"/>
            <a:round/>
          </a:ln>
        </p:spPr>
        <p:txBody>
          <a:bodyPr rtlCol="0" anchor="ctr"/>
          <a:lstStyle/>
          <a:p>
            <a:endParaRPr lang="en-US" sz="384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AD7B3D-2A73-B145-8B07-CE24721AB39F}"/>
              </a:ext>
            </a:extLst>
          </p:cNvPr>
          <p:cNvGrpSpPr/>
          <p:nvPr/>
        </p:nvGrpSpPr>
        <p:grpSpPr>
          <a:xfrm>
            <a:off x="3570826" y="3559089"/>
            <a:ext cx="1749663" cy="1290508"/>
            <a:chOff x="4447416" y="3575284"/>
            <a:chExt cx="2099595" cy="1548610"/>
          </a:xfrm>
        </p:grpSpPr>
        <p:grpSp>
          <p:nvGrpSpPr>
            <p:cNvPr id="19" name="Group 16">
              <a:extLst>
                <a:ext uri="{FF2B5EF4-FFF2-40B4-BE49-F238E27FC236}">
                  <a16:creationId xmlns:a16="http://schemas.microsoft.com/office/drawing/2014/main" id="{C69119E2-BF9F-014E-A681-938F8390B4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81504" y="4076035"/>
              <a:ext cx="1828821" cy="906686"/>
              <a:chOff x="3823" y="869"/>
              <a:chExt cx="368" cy="210"/>
            </a:xfrm>
          </p:grpSpPr>
          <p:sp>
            <p:nvSpPr>
              <p:cNvPr id="21" name="Rectangle 18">
                <a:extLst>
                  <a:ext uri="{FF2B5EF4-FFF2-40B4-BE49-F238E27FC236}">
                    <a16:creationId xmlns:a16="http://schemas.microsoft.com/office/drawing/2014/main" id="{056AC7B7-B0D4-0E48-AC00-47BA6A9DA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" y="999"/>
                <a:ext cx="92" cy="8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08">
                  <a:defRPr/>
                </a:pPr>
                <a:endParaRPr lang="en-US" sz="2824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22" name="Rectangle 19">
                <a:extLst>
                  <a:ext uri="{FF2B5EF4-FFF2-40B4-BE49-F238E27FC236}">
                    <a16:creationId xmlns:a16="http://schemas.microsoft.com/office/drawing/2014/main" id="{4972117E-38A2-234B-A185-B6F409125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8" y="956"/>
                <a:ext cx="95" cy="123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08">
                  <a:defRPr/>
                </a:pPr>
                <a:endParaRPr lang="en-US" sz="2824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23" name="Rectangle 20">
                <a:extLst>
                  <a:ext uri="{FF2B5EF4-FFF2-40B4-BE49-F238E27FC236}">
                    <a16:creationId xmlns:a16="http://schemas.microsoft.com/office/drawing/2014/main" id="{7451854B-1140-9E42-BA14-51B1A409F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6" y="929"/>
                <a:ext cx="95" cy="15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08">
                  <a:defRPr/>
                </a:pPr>
                <a:endParaRPr lang="en-US" sz="2824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5554FE4C-0EA3-6841-AFC4-38A9205A8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3" y="869"/>
                <a:ext cx="346" cy="79"/>
              </a:xfrm>
              <a:custGeom>
                <a:avLst/>
                <a:gdLst>
                  <a:gd name="T0" fmla="*/ 0 w 346"/>
                  <a:gd name="T1" fmla="*/ 79 h 79"/>
                  <a:gd name="T2" fmla="*/ 92 w 346"/>
                  <a:gd name="T3" fmla="*/ 79 h 79"/>
                  <a:gd name="T4" fmla="*/ 111 w 346"/>
                  <a:gd name="T5" fmla="*/ 43 h 79"/>
                  <a:gd name="T6" fmla="*/ 220 w 346"/>
                  <a:gd name="T7" fmla="*/ 43 h 79"/>
                  <a:gd name="T8" fmla="*/ 256 w 346"/>
                  <a:gd name="T9" fmla="*/ 0 h 79"/>
                  <a:gd name="T10" fmla="*/ 346 w 346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79">
                    <a:moveTo>
                      <a:pt x="0" y="79"/>
                    </a:moveTo>
                    <a:lnTo>
                      <a:pt x="92" y="79"/>
                    </a:lnTo>
                    <a:lnTo>
                      <a:pt x="111" y="43"/>
                    </a:lnTo>
                    <a:lnTo>
                      <a:pt x="220" y="43"/>
                    </a:lnTo>
                    <a:lnTo>
                      <a:pt x="256" y="0"/>
                    </a:lnTo>
                    <a:lnTo>
                      <a:pt x="346" y="0"/>
                    </a:lnTo>
                  </a:path>
                </a:pathLst>
              </a:custGeom>
              <a:ln w="19050">
                <a:solidFill>
                  <a:schemeClr val="accent2"/>
                </a:solidFill>
                <a:headEnd type="none" w="med" len="sm"/>
                <a:tailEnd type="arrow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08">
                  <a:defRPr/>
                </a:pPr>
                <a:endParaRPr lang="en-US" sz="2824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</p:grpSp>
        <p:sp>
          <p:nvSpPr>
            <p:cNvPr id="20" name="Graphic 4">
              <a:extLst>
                <a:ext uri="{FF2B5EF4-FFF2-40B4-BE49-F238E27FC236}">
                  <a16:creationId xmlns:a16="http://schemas.microsoft.com/office/drawing/2014/main" id="{C302EB72-D57C-0B40-A9B0-C812EBBD847B}"/>
                </a:ext>
              </a:extLst>
            </p:cNvPr>
            <p:cNvSpPr/>
            <p:nvPr/>
          </p:nvSpPr>
          <p:spPr>
            <a:xfrm>
              <a:off x="4447416" y="3575284"/>
              <a:ext cx="2099595" cy="1548610"/>
            </a:xfrm>
            <a:custGeom>
              <a:avLst/>
              <a:gdLst>
                <a:gd name="connsiteX0" fmla="*/ 2099596 w 2099595"/>
                <a:gd name="connsiteY0" fmla="*/ 2090452 h 2090451"/>
                <a:gd name="connsiteX1" fmla="*/ 0 w 2099595"/>
                <a:gd name="connsiteY1" fmla="*/ 2090452 h 2090451"/>
                <a:gd name="connsiteX2" fmla="*/ 0 w 2099595"/>
                <a:gd name="connsiteY2" fmla="*/ 0 h 2090451"/>
                <a:gd name="connsiteX3" fmla="*/ 0 w 2099595"/>
                <a:gd name="connsiteY3" fmla="*/ 0 h 20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595" h="2090451">
                  <a:moveTo>
                    <a:pt x="2099596" y="2090452"/>
                  </a:moveTo>
                  <a:lnTo>
                    <a:pt x="0" y="209045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21A2A7-7EA4-1B48-8F12-D416A7F5CCEE}"/>
              </a:ext>
            </a:extLst>
          </p:cNvPr>
          <p:cNvGrpSpPr/>
          <p:nvPr/>
        </p:nvGrpSpPr>
        <p:grpSpPr>
          <a:xfrm>
            <a:off x="6518557" y="3558425"/>
            <a:ext cx="1749663" cy="1291172"/>
            <a:chOff x="8105465" y="3574488"/>
            <a:chExt cx="2099595" cy="1549406"/>
          </a:xfrm>
        </p:grpSpPr>
        <p:grpSp>
          <p:nvGrpSpPr>
            <p:cNvPr id="26" name="Graphic 210">
              <a:extLst>
                <a:ext uri="{FF2B5EF4-FFF2-40B4-BE49-F238E27FC236}">
                  <a16:creationId xmlns:a16="http://schemas.microsoft.com/office/drawing/2014/main" id="{1B410BAF-0988-C24D-B057-5DF2FA12CE22}"/>
                </a:ext>
              </a:extLst>
            </p:cNvPr>
            <p:cNvGrpSpPr/>
            <p:nvPr/>
          </p:nvGrpSpPr>
          <p:grpSpPr>
            <a:xfrm>
              <a:off x="8301009" y="3574488"/>
              <a:ext cx="1489857" cy="1465669"/>
              <a:chOff x="10630690" y="6277328"/>
              <a:chExt cx="448530" cy="441248"/>
            </a:xfrm>
          </p:grpSpPr>
          <p:sp>
            <p:nvSpPr>
              <p:cNvPr id="28" name="Freeform: Shape 36">
                <a:extLst>
                  <a:ext uri="{FF2B5EF4-FFF2-40B4-BE49-F238E27FC236}">
                    <a16:creationId xmlns:a16="http://schemas.microsoft.com/office/drawing/2014/main" id="{3599EADF-97C4-B44E-8816-47069FBA9576}"/>
                  </a:ext>
                </a:extLst>
              </p:cNvPr>
              <p:cNvSpPr/>
              <p:nvPr/>
            </p:nvSpPr>
            <p:spPr>
              <a:xfrm>
                <a:off x="10630690" y="6458848"/>
                <a:ext cx="70806" cy="218854"/>
              </a:xfrm>
              <a:custGeom>
                <a:avLst/>
                <a:gdLst>
                  <a:gd name="connsiteX0" fmla="*/ 66300 w 70805"/>
                  <a:gd name="connsiteY0" fmla="*/ 4828 h 218854"/>
                  <a:gd name="connsiteX1" fmla="*/ 11265 w 70805"/>
                  <a:gd name="connsiteY1" fmla="*/ 4828 h 218854"/>
                  <a:gd name="connsiteX2" fmla="*/ 4828 w 70805"/>
                  <a:gd name="connsiteY2" fmla="*/ 11265 h 218854"/>
                  <a:gd name="connsiteX3" fmla="*/ 4828 w 70805"/>
                  <a:gd name="connsiteY3" fmla="*/ 209521 h 218854"/>
                  <a:gd name="connsiteX4" fmla="*/ 11265 w 70805"/>
                  <a:gd name="connsiteY4" fmla="*/ 215958 h 218854"/>
                  <a:gd name="connsiteX5" fmla="*/ 66300 w 70805"/>
                  <a:gd name="connsiteY5" fmla="*/ 215958 h 218854"/>
                  <a:gd name="connsiteX6" fmla="*/ 66300 w 70805"/>
                  <a:gd name="connsiteY6" fmla="*/ 4828 h 21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05" h="218854">
                    <a:moveTo>
                      <a:pt x="66300" y="4828"/>
                    </a:moveTo>
                    <a:lnTo>
                      <a:pt x="11265" y="4828"/>
                    </a:lnTo>
                    <a:cubicBezTo>
                      <a:pt x="7724" y="4828"/>
                      <a:pt x="4828" y="7724"/>
                      <a:pt x="4828" y="11265"/>
                    </a:cubicBezTo>
                    <a:lnTo>
                      <a:pt x="4828" y="209521"/>
                    </a:lnTo>
                    <a:cubicBezTo>
                      <a:pt x="4828" y="213061"/>
                      <a:pt x="7724" y="215958"/>
                      <a:pt x="11265" y="215958"/>
                    </a:cubicBezTo>
                    <a:lnTo>
                      <a:pt x="66300" y="215958"/>
                    </a:lnTo>
                    <a:lnTo>
                      <a:pt x="66300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  <p:sp>
            <p:nvSpPr>
              <p:cNvPr id="29" name="Freeform: Shape 38">
                <a:extLst>
                  <a:ext uri="{FF2B5EF4-FFF2-40B4-BE49-F238E27FC236}">
                    <a16:creationId xmlns:a16="http://schemas.microsoft.com/office/drawing/2014/main" id="{3C841197-DF41-2344-9B9B-956AA49B10CB}"/>
                  </a:ext>
                </a:extLst>
              </p:cNvPr>
              <p:cNvSpPr/>
              <p:nvPr/>
            </p:nvSpPr>
            <p:spPr>
              <a:xfrm>
                <a:off x="10692163" y="6367444"/>
                <a:ext cx="70806" cy="312189"/>
              </a:xfrm>
              <a:custGeom>
                <a:avLst/>
                <a:gdLst>
                  <a:gd name="connsiteX0" fmla="*/ 59863 w 70805"/>
                  <a:gd name="connsiteY0" fmla="*/ 4828 h 312189"/>
                  <a:gd name="connsiteX1" fmla="*/ 11265 w 70805"/>
                  <a:gd name="connsiteY1" fmla="*/ 4828 h 312189"/>
                  <a:gd name="connsiteX2" fmla="*/ 4828 w 70805"/>
                  <a:gd name="connsiteY2" fmla="*/ 11265 h 312189"/>
                  <a:gd name="connsiteX3" fmla="*/ 4828 w 70805"/>
                  <a:gd name="connsiteY3" fmla="*/ 307362 h 312189"/>
                  <a:gd name="connsiteX4" fmla="*/ 66300 w 70805"/>
                  <a:gd name="connsiteY4" fmla="*/ 307362 h 312189"/>
                  <a:gd name="connsiteX5" fmla="*/ 66300 w 70805"/>
                  <a:gd name="connsiteY5" fmla="*/ 11265 h 312189"/>
                  <a:gd name="connsiteX6" fmla="*/ 59863 w 70805"/>
                  <a:gd name="connsiteY6" fmla="*/ 4828 h 31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05" h="312189">
                    <a:moveTo>
                      <a:pt x="59863" y="4828"/>
                    </a:moveTo>
                    <a:lnTo>
                      <a:pt x="11265" y="4828"/>
                    </a:lnTo>
                    <a:cubicBezTo>
                      <a:pt x="7724" y="4828"/>
                      <a:pt x="4828" y="7724"/>
                      <a:pt x="4828" y="11265"/>
                    </a:cubicBezTo>
                    <a:lnTo>
                      <a:pt x="4828" y="307362"/>
                    </a:lnTo>
                    <a:lnTo>
                      <a:pt x="66300" y="307362"/>
                    </a:lnTo>
                    <a:lnTo>
                      <a:pt x="66300" y="11265"/>
                    </a:lnTo>
                    <a:cubicBezTo>
                      <a:pt x="66300" y="7724"/>
                      <a:pt x="63403" y="4828"/>
                      <a:pt x="59863" y="482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  <p:sp>
            <p:nvSpPr>
              <p:cNvPr id="30" name="Freeform: Shape 39">
                <a:extLst>
                  <a:ext uri="{FF2B5EF4-FFF2-40B4-BE49-F238E27FC236}">
                    <a16:creationId xmlns:a16="http://schemas.microsoft.com/office/drawing/2014/main" id="{7C4B7DCD-02CC-244F-B89E-2804FA373534}"/>
                  </a:ext>
                </a:extLst>
              </p:cNvPr>
              <p:cNvSpPr/>
              <p:nvPr/>
            </p:nvSpPr>
            <p:spPr>
              <a:xfrm>
                <a:off x="10889132" y="6441468"/>
                <a:ext cx="9655" cy="9655"/>
              </a:xfrm>
              <a:custGeom>
                <a:avLst/>
                <a:gdLst>
                  <a:gd name="connsiteX0" fmla="*/ 4828 w 9655"/>
                  <a:gd name="connsiteY0" fmla="*/ 4828 h 9655"/>
                  <a:gd name="connsiteX1" fmla="*/ 4828 w 9655"/>
                  <a:gd name="connsiteY1" fmla="*/ 4828 h 9655"/>
                  <a:gd name="connsiteX2" fmla="*/ 4828 w 9655"/>
                  <a:gd name="connsiteY2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55" h="9655">
                    <a:moveTo>
                      <a:pt x="4828" y="4828"/>
                    </a:moveTo>
                    <a:lnTo>
                      <a:pt x="4828" y="4828"/>
                    </a:lnTo>
                    <a:lnTo>
                      <a:pt x="4828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  <p:sp>
            <p:nvSpPr>
              <p:cNvPr id="31" name="Freeform: Shape 41">
                <a:extLst>
                  <a:ext uri="{FF2B5EF4-FFF2-40B4-BE49-F238E27FC236}">
                    <a16:creationId xmlns:a16="http://schemas.microsoft.com/office/drawing/2014/main" id="{203550AC-22DB-C54F-AB31-3F5B16B96B28}"/>
                  </a:ext>
                </a:extLst>
              </p:cNvPr>
              <p:cNvSpPr/>
              <p:nvPr/>
            </p:nvSpPr>
            <p:spPr>
              <a:xfrm>
                <a:off x="10817682" y="6506159"/>
                <a:ext cx="225291" cy="212417"/>
              </a:xfrm>
              <a:custGeom>
                <a:avLst/>
                <a:gdLst>
                  <a:gd name="connsiteX0" fmla="*/ 4828 w 225291"/>
                  <a:gd name="connsiteY0" fmla="*/ 209843 h 212417"/>
                  <a:gd name="connsiteX1" fmla="*/ 54070 w 225291"/>
                  <a:gd name="connsiteY1" fmla="*/ 94944 h 212417"/>
                  <a:gd name="connsiteX2" fmla="*/ 95910 w 225291"/>
                  <a:gd name="connsiteY2" fmla="*/ 94944 h 212417"/>
                  <a:gd name="connsiteX3" fmla="*/ 127129 w 225291"/>
                  <a:gd name="connsiteY3" fmla="*/ 137428 h 212417"/>
                  <a:gd name="connsiteX4" fmla="*/ 163497 w 225291"/>
                  <a:gd name="connsiteY4" fmla="*/ 4828 h 212417"/>
                  <a:gd name="connsiteX5" fmla="*/ 220464 w 225291"/>
                  <a:gd name="connsiteY5" fmla="*/ 209843 h 2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5291" h="212417">
                    <a:moveTo>
                      <a:pt x="4828" y="209843"/>
                    </a:moveTo>
                    <a:lnTo>
                      <a:pt x="54070" y="94944"/>
                    </a:lnTo>
                    <a:lnTo>
                      <a:pt x="95910" y="94944"/>
                    </a:lnTo>
                    <a:lnTo>
                      <a:pt x="127129" y="137428"/>
                    </a:lnTo>
                    <a:lnTo>
                      <a:pt x="163497" y="4828"/>
                    </a:lnTo>
                    <a:lnTo>
                      <a:pt x="220464" y="20984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  <p:sp>
            <p:nvSpPr>
              <p:cNvPr id="32" name="Freeform: Shape 42">
                <a:extLst>
                  <a:ext uri="{FF2B5EF4-FFF2-40B4-BE49-F238E27FC236}">
                    <a16:creationId xmlns:a16="http://schemas.microsoft.com/office/drawing/2014/main" id="{D723797B-4D1F-C747-AD9F-B72E08D70712}"/>
                  </a:ext>
                </a:extLst>
              </p:cNvPr>
              <p:cNvSpPr/>
              <p:nvPr/>
            </p:nvSpPr>
            <p:spPr>
              <a:xfrm>
                <a:off x="10753635" y="6521929"/>
                <a:ext cx="70806" cy="80461"/>
              </a:xfrm>
              <a:custGeom>
                <a:avLst/>
                <a:gdLst>
                  <a:gd name="connsiteX0" fmla="*/ 4828 w 70805"/>
                  <a:gd name="connsiteY0" fmla="*/ 4828 h 80461"/>
                  <a:gd name="connsiteX1" fmla="*/ 53748 w 70805"/>
                  <a:gd name="connsiteY1" fmla="*/ 4828 h 80461"/>
                  <a:gd name="connsiteX2" fmla="*/ 66300 w 70805"/>
                  <a:gd name="connsiteY2" fmla="*/ 17380 h 80461"/>
                  <a:gd name="connsiteX3" fmla="*/ 66300 w 70805"/>
                  <a:gd name="connsiteY3" fmla="*/ 77886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05" h="80461">
                    <a:moveTo>
                      <a:pt x="4828" y="4828"/>
                    </a:moveTo>
                    <a:lnTo>
                      <a:pt x="53748" y="4828"/>
                    </a:lnTo>
                    <a:cubicBezTo>
                      <a:pt x="60507" y="4828"/>
                      <a:pt x="66300" y="10299"/>
                      <a:pt x="66300" y="17380"/>
                    </a:cubicBezTo>
                    <a:lnTo>
                      <a:pt x="66300" y="7788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  <p:sp>
            <p:nvSpPr>
              <p:cNvPr id="33" name="Freeform: Shape 43">
                <a:extLst>
                  <a:ext uri="{FF2B5EF4-FFF2-40B4-BE49-F238E27FC236}">
                    <a16:creationId xmlns:a16="http://schemas.microsoft.com/office/drawing/2014/main" id="{4780E408-7E10-124B-885A-590320BBC884}"/>
                  </a:ext>
                </a:extLst>
              </p:cNvPr>
              <p:cNvSpPr/>
              <p:nvPr/>
            </p:nvSpPr>
            <p:spPr>
              <a:xfrm>
                <a:off x="10815308" y="6277328"/>
                <a:ext cx="263912" cy="267131"/>
              </a:xfrm>
              <a:custGeom>
                <a:avLst/>
                <a:gdLst>
                  <a:gd name="connsiteX0" fmla="*/ 120491 w 263912"/>
                  <a:gd name="connsiteY0" fmla="*/ 262303 h 267130"/>
                  <a:gd name="connsiteX1" fmla="*/ 5270 w 263912"/>
                  <a:gd name="connsiteY1" fmla="*/ 142255 h 267130"/>
                  <a:gd name="connsiteX2" fmla="*/ 134008 w 263912"/>
                  <a:gd name="connsiteY2" fmla="*/ 4828 h 267130"/>
                  <a:gd name="connsiteX3" fmla="*/ 219297 w 263912"/>
                  <a:gd name="connsiteY3" fmla="*/ 230119 h 2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912" h="267130">
                    <a:moveTo>
                      <a:pt x="120491" y="262303"/>
                    </a:moveTo>
                    <a:cubicBezTo>
                      <a:pt x="120491" y="262303"/>
                      <a:pt x="16213" y="253292"/>
                      <a:pt x="5270" y="142255"/>
                    </a:cubicBezTo>
                    <a:cubicBezTo>
                      <a:pt x="-201" y="87220"/>
                      <a:pt x="45179" y="4828"/>
                      <a:pt x="134008" y="4828"/>
                    </a:cubicBezTo>
                    <a:cubicBezTo>
                      <a:pt x="247941" y="5150"/>
                      <a:pt x="307161" y="149980"/>
                      <a:pt x="219297" y="230119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  <p:sp>
            <p:nvSpPr>
              <p:cNvPr id="34" name="Freeform: Shape 44">
                <a:extLst>
                  <a:ext uri="{FF2B5EF4-FFF2-40B4-BE49-F238E27FC236}">
                    <a16:creationId xmlns:a16="http://schemas.microsoft.com/office/drawing/2014/main" id="{F6D27159-DA4B-DB44-A00B-56D3823F3B90}"/>
                  </a:ext>
                </a:extLst>
              </p:cNvPr>
              <p:cNvSpPr/>
              <p:nvPr/>
            </p:nvSpPr>
            <p:spPr>
              <a:xfrm>
                <a:off x="10944489" y="6278615"/>
                <a:ext cx="9655" cy="144830"/>
              </a:xfrm>
              <a:custGeom>
                <a:avLst/>
                <a:gdLst>
                  <a:gd name="connsiteX0" fmla="*/ 4828 w 9655"/>
                  <a:gd name="connsiteY0" fmla="*/ 4828 h 144830"/>
                  <a:gd name="connsiteX1" fmla="*/ 4828 w 9655"/>
                  <a:gd name="connsiteY1" fmla="*/ 140968 h 144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55" h="144830">
                    <a:moveTo>
                      <a:pt x="4828" y="4828"/>
                    </a:moveTo>
                    <a:lnTo>
                      <a:pt x="4828" y="14096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  <p:sp>
            <p:nvSpPr>
              <p:cNvPr id="35" name="Freeform: Shape 45">
                <a:extLst>
                  <a:ext uri="{FF2B5EF4-FFF2-40B4-BE49-F238E27FC236}">
                    <a16:creationId xmlns:a16="http://schemas.microsoft.com/office/drawing/2014/main" id="{4EE22480-D051-8447-B8BF-DA825F91E96F}"/>
                  </a:ext>
                </a:extLst>
              </p:cNvPr>
              <p:cNvSpPr/>
              <p:nvPr/>
            </p:nvSpPr>
            <p:spPr>
              <a:xfrm>
                <a:off x="10944489" y="6414755"/>
                <a:ext cx="99772" cy="93335"/>
              </a:xfrm>
              <a:custGeom>
                <a:avLst/>
                <a:gdLst>
                  <a:gd name="connsiteX0" fmla="*/ 4828 w 99771"/>
                  <a:gd name="connsiteY0" fmla="*/ 4828 h 93334"/>
                  <a:gd name="connsiteX1" fmla="*/ 96231 w 99771"/>
                  <a:gd name="connsiteY1" fmla="*/ 90438 h 9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771" h="93334">
                    <a:moveTo>
                      <a:pt x="4828" y="4828"/>
                    </a:moveTo>
                    <a:lnTo>
                      <a:pt x="96231" y="9043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  <p:sp>
            <p:nvSpPr>
              <p:cNvPr id="36" name="Freeform: Shape 46">
                <a:extLst>
                  <a:ext uri="{FF2B5EF4-FFF2-40B4-BE49-F238E27FC236}">
                    <a16:creationId xmlns:a16="http://schemas.microsoft.com/office/drawing/2014/main" id="{C136B4C2-CAED-074E-9A00-7F99C58BCAE6}"/>
                  </a:ext>
                </a:extLst>
              </p:cNvPr>
              <p:cNvSpPr/>
              <p:nvPr/>
            </p:nvSpPr>
            <p:spPr>
              <a:xfrm>
                <a:off x="10815751" y="6319489"/>
                <a:ext cx="231728" cy="102990"/>
              </a:xfrm>
              <a:custGeom>
                <a:avLst/>
                <a:gdLst>
                  <a:gd name="connsiteX0" fmla="*/ 227544 w 231728"/>
                  <a:gd name="connsiteY0" fmla="*/ 4828 h 102990"/>
                  <a:gd name="connsiteX1" fmla="*/ 133565 w 231728"/>
                  <a:gd name="connsiteY1" fmla="*/ 100094 h 102990"/>
                  <a:gd name="connsiteX2" fmla="*/ 4828 w 231728"/>
                  <a:gd name="connsiteY2" fmla="*/ 100094 h 10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728" h="102990">
                    <a:moveTo>
                      <a:pt x="227544" y="4828"/>
                    </a:moveTo>
                    <a:lnTo>
                      <a:pt x="133565" y="100094"/>
                    </a:lnTo>
                    <a:lnTo>
                      <a:pt x="4828" y="100094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  <p:sp>
            <p:nvSpPr>
              <p:cNvPr id="37" name="Freeform: Shape 47">
                <a:extLst>
                  <a:ext uri="{FF2B5EF4-FFF2-40B4-BE49-F238E27FC236}">
                    <a16:creationId xmlns:a16="http://schemas.microsoft.com/office/drawing/2014/main" id="{7F87A3C8-03DC-AB4E-845C-10381AD6E4B1}"/>
                  </a:ext>
                </a:extLst>
              </p:cNvPr>
              <p:cNvSpPr/>
              <p:nvPr/>
            </p:nvSpPr>
            <p:spPr>
              <a:xfrm>
                <a:off x="10731750" y="6669978"/>
                <a:ext cx="67587" cy="9655"/>
              </a:xfrm>
              <a:custGeom>
                <a:avLst/>
                <a:gdLst>
                  <a:gd name="connsiteX0" fmla="*/ 63403 w 67587"/>
                  <a:gd name="connsiteY0" fmla="*/ 4828 h 9655"/>
                  <a:gd name="connsiteX1" fmla="*/ 4828 w 67587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587" h="9655">
                    <a:moveTo>
                      <a:pt x="63403" y="4828"/>
                    </a:moveTo>
                    <a:lnTo>
                      <a:pt x="4828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3840" dirty="0"/>
              </a:p>
            </p:txBody>
          </p:sp>
        </p:grpSp>
        <p:sp>
          <p:nvSpPr>
            <p:cNvPr id="27" name="Graphic 4">
              <a:extLst>
                <a:ext uri="{FF2B5EF4-FFF2-40B4-BE49-F238E27FC236}">
                  <a16:creationId xmlns:a16="http://schemas.microsoft.com/office/drawing/2014/main" id="{1D14AA56-A621-CC47-A21A-9A129E9D8548}"/>
                </a:ext>
              </a:extLst>
            </p:cNvPr>
            <p:cNvSpPr/>
            <p:nvPr/>
          </p:nvSpPr>
          <p:spPr>
            <a:xfrm>
              <a:off x="8105465" y="3575284"/>
              <a:ext cx="2099595" cy="1548610"/>
            </a:xfrm>
            <a:custGeom>
              <a:avLst/>
              <a:gdLst>
                <a:gd name="connsiteX0" fmla="*/ 2099596 w 2099595"/>
                <a:gd name="connsiteY0" fmla="*/ 2090452 h 2090451"/>
                <a:gd name="connsiteX1" fmla="*/ 0 w 2099595"/>
                <a:gd name="connsiteY1" fmla="*/ 2090452 h 2090451"/>
                <a:gd name="connsiteX2" fmla="*/ 0 w 2099595"/>
                <a:gd name="connsiteY2" fmla="*/ 0 h 2090451"/>
                <a:gd name="connsiteX3" fmla="*/ 0 w 2099595"/>
                <a:gd name="connsiteY3" fmla="*/ 0 h 20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595" h="2090451">
                  <a:moveTo>
                    <a:pt x="2099596" y="2090452"/>
                  </a:moveTo>
                  <a:lnTo>
                    <a:pt x="0" y="209045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5258F17-44B0-B44B-9284-FEEF88C52325}"/>
              </a:ext>
            </a:extLst>
          </p:cNvPr>
          <p:cNvGrpSpPr/>
          <p:nvPr/>
        </p:nvGrpSpPr>
        <p:grpSpPr>
          <a:xfrm>
            <a:off x="9536181" y="3559089"/>
            <a:ext cx="1749664" cy="1290508"/>
            <a:chOff x="11685514" y="3575284"/>
            <a:chExt cx="2099596" cy="15486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92E8C49-A673-2A48-87A5-C35C2D9808FE}"/>
                </a:ext>
              </a:extLst>
            </p:cNvPr>
            <p:cNvGrpSpPr/>
            <p:nvPr/>
          </p:nvGrpSpPr>
          <p:grpSpPr>
            <a:xfrm>
              <a:off x="11685514" y="3826874"/>
              <a:ext cx="1861042" cy="944140"/>
              <a:chOff x="5880049" y="2024110"/>
              <a:chExt cx="488155" cy="247650"/>
            </a:xfrm>
          </p:grpSpPr>
          <p:sp>
            <p:nvSpPr>
              <p:cNvPr id="41" name="Freeform: Shape 62">
                <a:extLst>
                  <a:ext uri="{FF2B5EF4-FFF2-40B4-BE49-F238E27FC236}">
                    <a16:creationId xmlns:a16="http://schemas.microsoft.com/office/drawing/2014/main" id="{2C8A4B1E-9F66-964D-948E-C2B6053A611E}"/>
                  </a:ext>
                </a:extLst>
              </p:cNvPr>
              <p:cNvSpPr/>
              <p:nvPr/>
            </p:nvSpPr>
            <p:spPr>
              <a:xfrm>
                <a:off x="5880049" y="2024110"/>
                <a:ext cx="488155" cy="247650"/>
              </a:xfrm>
              <a:custGeom>
                <a:avLst/>
                <a:gdLst>
                  <a:gd name="connsiteX0" fmla="*/ 0 w 736600"/>
                  <a:gd name="connsiteY0" fmla="*/ 215900 h 247650"/>
                  <a:gd name="connsiteX1" fmla="*/ 196850 w 736600"/>
                  <a:gd name="connsiteY1" fmla="*/ 158750 h 247650"/>
                  <a:gd name="connsiteX2" fmla="*/ 285750 w 736600"/>
                  <a:gd name="connsiteY2" fmla="*/ 247650 h 247650"/>
                  <a:gd name="connsiteX3" fmla="*/ 387350 w 736600"/>
                  <a:gd name="connsiteY3" fmla="*/ 69850 h 247650"/>
                  <a:gd name="connsiteX4" fmla="*/ 463550 w 736600"/>
                  <a:gd name="connsiteY4" fmla="*/ 146050 h 247650"/>
                  <a:gd name="connsiteX5" fmla="*/ 736600 w 736600"/>
                  <a:gd name="connsiteY5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6600" h="247650">
                    <a:moveTo>
                      <a:pt x="0" y="215900"/>
                    </a:moveTo>
                    <a:lnTo>
                      <a:pt x="196850" y="158750"/>
                    </a:lnTo>
                    <a:lnTo>
                      <a:pt x="285750" y="247650"/>
                    </a:lnTo>
                    <a:lnTo>
                      <a:pt x="387350" y="69850"/>
                    </a:lnTo>
                    <a:lnTo>
                      <a:pt x="463550" y="146050"/>
                    </a:lnTo>
                    <a:lnTo>
                      <a:pt x="736600" y="0"/>
                    </a:lnTo>
                  </a:path>
                </a:pathLst>
              </a:custGeom>
              <a:ln w="19050">
                <a:solidFill>
                  <a:schemeClr val="accent2"/>
                </a:solidFill>
                <a:headEnd/>
                <a:tailEnd type="arrow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308">
                  <a:defRPr/>
                </a:pPr>
                <a:endParaRPr lang="en-US" sz="320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0AD6A30-8354-8F40-806A-1D25EAC4DD9F}"/>
                  </a:ext>
                </a:extLst>
              </p:cNvPr>
              <p:cNvSpPr/>
              <p:nvPr/>
            </p:nvSpPr>
            <p:spPr>
              <a:xfrm>
                <a:off x="6083378" y="2081527"/>
                <a:ext cx="132816" cy="132816"/>
              </a:xfrm>
              <a:prstGeom prst="ellipse">
                <a:avLst/>
              </a:prstGeom>
              <a:solidFill>
                <a:srgbClr val="282828"/>
              </a:solidFill>
              <a:ln w="12700" cap="flat">
                <a:solidFill>
                  <a:srgbClr val="527FFF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08">
                  <a:defRPr/>
                </a:pPr>
                <a:endParaRPr lang="en-US" sz="1200" b="1" dirty="0">
                  <a:solidFill>
                    <a:srgbClr val="50AA4B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816AC6-8D93-4D42-8531-059AD2620D8E}"/>
                  </a:ext>
                </a:extLst>
              </p:cNvPr>
              <p:cNvSpPr/>
              <p:nvPr/>
            </p:nvSpPr>
            <p:spPr>
              <a:xfrm>
                <a:off x="6083378" y="2081528"/>
                <a:ext cx="132816" cy="132816"/>
              </a:xfrm>
              <a:prstGeom prst="ellipse">
                <a:avLst/>
              </a:prstGeom>
              <a:solidFill>
                <a:srgbClr val="253241"/>
              </a:solidFill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12192" tIns="0" rIns="0" bIns="1219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08"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r>
                  <a:rPr lang="en-US" sz="1067" b="1" dirty="0">
                    <a:solidFill>
                      <a:srgbClr val="FFFFF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endParaRPr lang="en-US" sz="1200" b="1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40" name="Graphic 4">
              <a:extLst>
                <a:ext uri="{FF2B5EF4-FFF2-40B4-BE49-F238E27FC236}">
                  <a16:creationId xmlns:a16="http://schemas.microsoft.com/office/drawing/2014/main" id="{2A6CC6DD-4C40-8341-98F0-48679BF6C78F}"/>
                </a:ext>
              </a:extLst>
            </p:cNvPr>
            <p:cNvSpPr/>
            <p:nvPr/>
          </p:nvSpPr>
          <p:spPr>
            <a:xfrm>
              <a:off x="11685515" y="3575284"/>
              <a:ext cx="2099595" cy="1548610"/>
            </a:xfrm>
            <a:custGeom>
              <a:avLst/>
              <a:gdLst>
                <a:gd name="connsiteX0" fmla="*/ 2099596 w 2099595"/>
                <a:gd name="connsiteY0" fmla="*/ 2090452 h 2090451"/>
                <a:gd name="connsiteX1" fmla="*/ 0 w 2099595"/>
                <a:gd name="connsiteY1" fmla="*/ 2090452 h 2090451"/>
                <a:gd name="connsiteX2" fmla="*/ 0 w 2099595"/>
                <a:gd name="connsiteY2" fmla="*/ 0 h 2090451"/>
                <a:gd name="connsiteX3" fmla="*/ 0 w 2099595"/>
                <a:gd name="connsiteY3" fmla="*/ 0 h 20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595" h="2090451">
                  <a:moveTo>
                    <a:pt x="2099596" y="2090452"/>
                  </a:moveTo>
                  <a:lnTo>
                    <a:pt x="0" y="209045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3840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563F579-F862-8846-9F21-B79010271F24}"/>
              </a:ext>
            </a:extLst>
          </p:cNvPr>
          <p:cNvSpPr/>
          <p:nvPr/>
        </p:nvSpPr>
        <p:spPr>
          <a:xfrm>
            <a:off x="8983017" y="1524001"/>
            <a:ext cx="2933778" cy="454484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84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1F03A5-3D9D-8548-90F7-69CB48C57252}"/>
              </a:ext>
            </a:extLst>
          </p:cNvPr>
          <p:cNvCxnSpPr/>
          <p:nvPr/>
        </p:nvCxnSpPr>
        <p:spPr>
          <a:xfrm>
            <a:off x="2834860" y="1524001"/>
            <a:ext cx="0" cy="4544840"/>
          </a:xfrm>
          <a:prstGeom prst="line">
            <a:avLst/>
          </a:prstGeom>
          <a:ln w="158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94262D-997A-BE42-B30C-67220C2E9871}"/>
              </a:ext>
            </a:extLst>
          </p:cNvPr>
          <p:cNvCxnSpPr/>
          <p:nvPr/>
        </p:nvCxnSpPr>
        <p:spPr>
          <a:xfrm>
            <a:off x="6019878" y="1524001"/>
            <a:ext cx="0" cy="4544840"/>
          </a:xfrm>
          <a:prstGeom prst="line">
            <a:avLst/>
          </a:prstGeom>
          <a:ln w="158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E3859D0-7B70-F548-B947-9A1E18CBBCC6}"/>
              </a:ext>
            </a:extLst>
          </p:cNvPr>
          <p:cNvCxnSpPr/>
          <p:nvPr/>
        </p:nvCxnSpPr>
        <p:spPr>
          <a:xfrm>
            <a:off x="8804216" y="1524001"/>
            <a:ext cx="0" cy="4544840"/>
          </a:xfrm>
          <a:prstGeom prst="line">
            <a:avLst/>
          </a:prstGeom>
          <a:ln w="158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Graphic 4">
            <a:extLst>
              <a:ext uri="{FF2B5EF4-FFF2-40B4-BE49-F238E27FC236}">
                <a16:creationId xmlns:a16="http://schemas.microsoft.com/office/drawing/2014/main" id="{CB83D890-DE84-3A4B-88E7-15F72E5973FC}"/>
              </a:ext>
            </a:extLst>
          </p:cNvPr>
          <p:cNvSpPr/>
          <p:nvPr/>
        </p:nvSpPr>
        <p:spPr>
          <a:xfrm>
            <a:off x="651831" y="3553667"/>
            <a:ext cx="1779322" cy="1334520"/>
          </a:xfrm>
          <a:custGeom>
            <a:avLst/>
            <a:gdLst>
              <a:gd name="connsiteX0" fmla="*/ 2099596 w 2099595"/>
              <a:gd name="connsiteY0" fmla="*/ 2090452 h 2090451"/>
              <a:gd name="connsiteX1" fmla="*/ 0 w 2099595"/>
              <a:gd name="connsiteY1" fmla="*/ 2090452 h 2090451"/>
              <a:gd name="connsiteX2" fmla="*/ 0 w 2099595"/>
              <a:gd name="connsiteY2" fmla="*/ 0 h 2090451"/>
              <a:gd name="connsiteX3" fmla="*/ 0 w 2099595"/>
              <a:gd name="connsiteY3" fmla="*/ 0 h 20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595" h="2090451">
                <a:moveTo>
                  <a:pt x="2099596" y="2090452"/>
                </a:moveTo>
                <a:lnTo>
                  <a:pt x="0" y="209045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F8F8F8"/>
            </a:solidFill>
            <a:prstDash val="solid"/>
            <a:round/>
          </a:ln>
        </p:spPr>
        <p:txBody>
          <a:bodyPr rtlCol="0" anchor="ctr"/>
          <a:lstStyle/>
          <a:p>
            <a:pPr defTabSz="3809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1D516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92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CA0081-ED74-9C42-8B78-F61CFDA3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/>
              <a:t>What are EC2 Spot Instances?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5A54F0-ADD2-5F4E-81F4-C2BBCE59470C}"/>
              </a:ext>
            </a:extLst>
          </p:cNvPr>
          <p:cNvSpPr/>
          <p:nvPr/>
        </p:nvSpPr>
        <p:spPr>
          <a:xfrm>
            <a:off x="979326" y="5012844"/>
            <a:ext cx="2674130" cy="938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85239">
              <a:lnSpc>
                <a:spcPct val="90000"/>
              </a:lnSpc>
              <a:spcAft>
                <a:spcPct val="35000"/>
              </a:spcAft>
            </a:pPr>
            <a:r>
              <a:rPr lang="en-US" sz="2000" dirty="0">
                <a:solidFill>
                  <a:schemeClr val="accent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Spare EC2 capacity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67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Same infrastructure as On-Demand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C3F6EF-3C81-134C-8497-9C2E0BCD79DE}"/>
              </a:ext>
            </a:extLst>
          </p:cNvPr>
          <p:cNvSpPr/>
          <p:nvPr/>
        </p:nvSpPr>
        <p:spPr>
          <a:xfrm>
            <a:off x="4531677" y="5012844"/>
            <a:ext cx="3289624" cy="144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85239">
              <a:lnSpc>
                <a:spcPct val="90000"/>
              </a:lnSpc>
              <a:spcAft>
                <a:spcPct val="35000"/>
              </a:spcAft>
            </a:pPr>
            <a:r>
              <a:rPr lang="en-US" sz="2000" dirty="0">
                <a:solidFill>
                  <a:schemeClr val="accent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Up to 90% discount over</a:t>
            </a:r>
            <a:br>
              <a:rPr lang="en-US" sz="2000" dirty="0">
                <a:solidFill>
                  <a:schemeClr val="accent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2000" dirty="0">
                <a:solidFill>
                  <a:schemeClr val="accent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On-Demand pricing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67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Spot price is based on long-term supply and demand trends of EC2 instances (no bidding)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B68DD6-2A4E-2A4A-8E83-DD0104266D83}"/>
              </a:ext>
            </a:extLst>
          </p:cNvPr>
          <p:cNvSpPr/>
          <p:nvPr/>
        </p:nvSpPr>
        <p:spPr>
          <a:xfrm>
            <a:off x="8583999" y="5012843"/>
            <a:ext cx="3011275" cy="1400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85239">
              <a:lnSpc>
                <a:spcPct val="90000"/>
              </a:lnSpc>
              <a:spcAft>
                <a:spcPct val="35000"/>
              </a:spcAft>
            </a:pPr>
            <a:r>
              <a:rPr lang="en-US" sz="2000" dirty="0">
                <a:solidFill>
                  <a:schemeClr val="accent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Interruptible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67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Spot Instances can be interrupted with a 2-minute warning if EC2 needs the capacity back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A717171-10F2-A44F-A64B-B76032C46B1F}"/>
              </a:ext>
            </a:extLst>
          </p:cNvPr>
          <p:cNvSpPr txBox="1">
            <a:spLocks/>
          </p:cNvSpPr>
          <p:nvPr/>
        </p:nvSpPr>
        <p:spPr>
          <a:xfrm>
            <a:off x="609600" y="1524001"/>
            <a:ext cx="11258551" cy="984885"/>
          </a:xfrm>
          <a:prstGeom prst="rect">
            <a:avLst/>
          </a:prstGeom>
        </p:spPr>
        <p:txBody>
          <a:bodyPr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17" dirty="0"/>
              <a:t>Spot Instances are spare EC2 capacity made available to customers as a purchase option with steep discounts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9292FA-5EB2-564B-B00A-A1ACBF620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633" y="2599235"/>
            <a:ext cx="4333710" cy="2254826"/>
          </a:xfrm>
          <a:prstGeom prst="rect">
            <a:avLst/>
          </a:prstGeom>
        </p:spPr>
      </p:pic>
      <p:grpSp>
        <p:nvGrpSpPr>
          <p:cNvPr id="9" name="Graphic 3">
            <a:extLst>
              <a:ext uri="{FF2B5EF4-FFF2-40B4-BE49-F238E27FC236}">
                <a16:creationId xmlns:a16="http://schemas.microsoft.com/office/drawing/2014/main" id="{94F29F54-5ED9-4049-B8CE-F1E40B16D062}"/>
              </a:ext>
            </a:extLst>
          </p:cNvPr>
          <p:cNvGrpSpPr>
            <a:grpSpLocks noChangeAspect="1"/>
          </p:cNvGrpSpPr>
          <p:nvPr/>
        </p:nvGrpSpPr>
        <p:grpSpPr>
          <a:xfrm>
            <a:off x="9120823" y="2928467"/>
            <a:ext cx="1937627" cy="1594085"/>
            <a:chOff x="10868651" y="3244093"/>
            <a:chExt cx="2019510" cy="1661450"/>
          </a:xfrm>
        </p:grpSpPr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1B95F7B3-29F3-1B40-96E7-C03B573B8D5C}"/>
                </a:ext>
              </a:extLst>
            </p:cNvPr>
            <p:cNvGrpSpPr/>
            <p:nvPr/>
          </p:nvGrpSpPr>
          <p:grpSpPr>
            <a:xfrm>
              <a:off x="10868651" y="3244093"/>
              <a:ext cx="2019510" cy="1661450"/>
              <a:chOff x="10868651" y="3244093"/>
              <a:chExt cx="2019510" cy="1661450"/>
            </a:xfrm>
          </p:grpSpPr>
          <p:grpSp>
            <p:nvGrpSpPr>
              <p:cNvPr id="13" name="Graphic 3">
                <a:extLst>
                  <a:ext uri="{FF2B5EF4-FFF2-40B4-BE49-F238E27FC236}">
                    <a16:creationId xmlns:a16="http://schemas.microsoft.com/office/drawing/2014/main" id="{3A36E73C-A367-304F-B1CA-60DC273C0897}"/>
                  </a:ext>
                </a:extLst>
              </p:cNvPr>
              <p:cNvGrpSpPr/>
              <p:nvPr/>
            </p:nvGrpSpPr>
            <p:grpSpPr>
              <a:xfrm>
                <a:off x="10868651" y="3244093"/>
                <a:ext cx="2019510" cy="1661450"/>
                <a:chOff x="10868651" y="3244093"/>
                <a:chExt cx="2019510" cy="1661450"/>
              </a:xfrm>
              <a:noFill/>
            </p:grpSpPr>
            <p:grpSp>
              <p:nvGrpSpPr>
                <p:cNvPr id="17" name="Graphic 3">
                  <a:extLst>
                    <a:ext uri="{FF2B5EF4-FFF2-40B4-BE49-F238E27FC236}">
                      <a16:creationId xmlns:a16="http://schemas.microsoft.com/office/drawing/2014/main" id="{B5E65D5B-5D1B-5B4F-A545-1CFFB3C99744}"/>
                    </a:ext>
                  </a:extLst>
                </p:cNvPr>
                <p:cNvGrpSpPr/>
                <p:nvPr/>
              </p:nvGrpSpPr>
              <p:grpSpPr>
                <a:xfrm>
                  <a:off x="10868651" y="3660384"/>
                  <a:ext cx="1185688" cy="1245158"/>
                  <a:chOff x="10868651" y="3660384"/>
                  <a:chExt cx="1185688" cy="1245158"/>
                </a:xfrm>
                <a:noFill/>
              </p:grpSpPr>
              <p:sp>
                <p:nvSpPr>
                  <p:cNvPr id="21" name="Freeform 20">
                    <a:extLst>
                      <a:ext uri="{FF2B5EF4-FFF2-40B4-BE49-F238E27FC236}">
                        <a16:creationId xmlns:a16="http://schemas.microsoft.com/office/drawing/2014/main" id="{8920369A-FAD7-4441-8540-F9643A00495F}"/>
                      </a:ext>
                    </a:extLst>
                  </p:cNvPr>
                  <p:cNvSpPr/>
                  <p:nvPr/>
                </p:nvSpPr>
                <p:spPr>
                  <a:xfrm>
                    <a:off x="10868651" y="3660384"/>
                    <a:ext cx="1185688" cy="1245158"/>
                  </a:xfrm>
                  <a:custGeom>
                    <a:avLst/>
                    <a:gdLst>
                      <a:gd name="connsiteX0" fmla="*/ 1018428 w 1185688"/>
                      <a:gd name="connsiteY0" fmla="*/ 937895 h 1245158"/>
                      <a:gd name="connsiteX1" fmla="*/ 988693 w 1185688"/>
                      <a:gd name="connsiteY1" fmla="*/ 879664 h 1245158"/>
                      <a:gd name="connsiteX2" fmla="*/ 1049402 w 1185688"/>
                      <a:gd name="connsiteY2" fmla="*/ 757007 h 1245158"/>
                      <a:gd name="connsiteX3" fmla="*/ 1111350 w 1185688"/>
                      <a:gd name="connsiteY3" fmla="*/ 745856 h 1245158"/>
                      <a:gd name="connsiteX4" fmla="*/ 1185688 w 1185688"/>
                      <a:gd name="connsiteY4" fmla="*/ 587269 h 1245158"/>
                      <a:gd name="connsiteX5" fmla="*/ 1064270 w 1185688"/>
                      <a:gd name="connsiteY5" fmla="*/ 547622 h 1245158"/>
                      <a:gd name="connsiteX6" fmla="*/ 1019667 w 1185688"/>
                      <a:gd name="connsiteY6" fmla="*/ 417531 h 1245158"/>
                      <a:gd name="connsiteX7" fmla="*/ 1129935 w 1185688"/>
                      <a:gd name="connsiteY7" fmla="*/ 257704 h 1245158"/>
                      <a:gd name="connsiteX8" fmla="*/ 1103917 w 1185688"/>
                      <a:gd name="connsiteY8" fmla="*/ 229208 h 1245158"/>
                      <a:gd name="connsiteX9" fmla="*/ 1077898 w 1185688"/>
                      <a:gd name="connsiteY9" fmla="*/ 200712 h 1245158"/>
                      <a:gd name="connsiteX10" fmla="*/ 1051880 w 1185688"/>
                      <a:gd name="connsiteY10" fmla="*/ 172216 h 1245158"/>
                      <a:gd name="connsiteX11" fmla="*/ 879664 w 1185688"/>
                      <a:gd name="connsiteY11" fmla="*/ 260182 h 1245158"/>
                      <a:gd name="connsiteX12" fmla="*/ 755768 w 1185688"/>
                      <a:gd name="connsiteY12" fmla="*/ 198234 h 1245158"/>
                      <a:gd name="connsiteX13" fmla="*/ 721077 w 1185688"/>
                      <a:gd name="connsiteY13" fmla="*/ 7434 h 1245158"/>
                      <a:gd name="connsiteX14" fmla="*/ 682669 w 1185688"/>
                      <a:gd name="connsiteY14" fmla="*/ 4956 h 1245158"/>
                      <a:gd name="connsiteX15" fmla="*/ 644261 w 1185688"/>
                      <a:gd name="connsiteY15" fmla="*/ 2478 h 1245158"/>
                      <a:gd name="connsiteX16" fmla="*/ 605853 w 1185688"/>
                      <a:gd name="connsiteY16" fmla="*/ 0 h 1245158"/>
                      <a:gd name="connsiteX17" fmla="*/ 546383 w 1185688"/>
                      <a:gd name="connsiteY17" fmla="*/ 183367 h 1245158"/>
                      <a:gd name="connsiteX18" fmla="*/ 415053 w 1185688"/>
                      <a:gd name="connsiteY18" fmla="*/ 227969 h 1245158"/>
                      <a:gd name="connsiteX19" fmla="*/ 257704 w 1185688"/>
                      <a:gd name="connsiteY19" fmla="*/ 117702 h 1245158"/>
                      <a:gd name="connsiteX20" fmla="*/ 229208 w 1185688"/>
                      <a:gd name="connsiteY20" fmla="*/ 143720 h 1245158"/>
                      <a:gd name="connsiteX21" fmla="*/ 200712 w 1185688"/>
                      <a:gd name="connsiteY21" fmla="*/ 169738 h 1245158"/>
                      <a:gd name="connsiteX22" fmla="*/ 172216 w 1185688"/>
                      <a:gd name="connsiteY22" fmla="*/ 195756 h 1245158"/>
                      <a:gd name="connsiteX23" fmla="*/ 258943 w 1185688"/>
                      <a:gd name="connsiteY23" fmla="*/ 365494 h 1245158"/>
                      <a:gd name="connsiteX24" fmla="*/ 196995 w 1185688"/>
                      <a:gd name="connsiteY24" fmla="*/ 490630 h 1245158"/>
                      <a:gd name="connsiteX25" fmla="*/ 7434 w 1185688"/>
                      <a:gd name="connsiteY25" fmla="*/ 525321 h 1245158"/>
                      <a:gd name="connsiteX26" fmla="*/ 4956 w 1185688"/>
                      <a:gd name="connsiteY26" fmla="*/ 563728 h 1245158"/>
                      <a:gd name="connsiteX27" fmla="*/ 2478 w 1185688"/>
                      <a:gd name="connsiteY27" fmla="*/ 602136 h 1245158"/>
                      <a:gd name="connsiteX28" fmla="*/ 0 w 1185688"/>
                      <a:gd name="connsiteY28" fmla="*/ 640544 h 1245158"/>
                      <a:gd name="connsiteX29" fmla="*/ 184606 w 1185688"/>
                      <a:gd name="connsiteY29" fmla="*/ 700014 h 1245158"/>
                      <a:gd name="connsiteX30" fmla="*/ 229208 w 1185688"/>
                      <a:gd name="connsiteY30" fmla="*/ 831345 h 1245158"/>
                      <a:gd name="connsiteX31" fmla="*/ 117702 w 1185688"/>
                      <a:gd name="connsiteY31" fmla="*/ 989932 h 1245158"/>
                      <a:gd name="connsiteX32" fmla="*/ 143720 w 1185688"/>
                      <a:gd name="connsiteY32" fmla="*/ 1018428 h 1245158"/>
                      <a:gd name="connsiteX33" fmla="*/ 169738 w 1185688"/>
                      <a:gd name="connsiteY33" fmla="*/ 1046924 h 1245158"/>
                      <a:gd name="connsiteX34" fmla="*/ 195756 w 1185688"/>
                      <a:gd name="connsiteY34" fmla="*/ 1075420 h 1245158"/>
                      <a:gd name="connsiteX35" fmla="*/ 367972 w 1185688"/>
                      <a:gd name="connsiteY35" fmla="*/ 986215 h 1245158"/>
                      <a:gd name="connsiteX36" fmla="*/ 491869 w 1185688"/>
                      <a:gd name="connsiteY36" fmla="*/ 1046924 h 1245158"/>
                      <a:gd name="connsiteX37" fmla="*/ 526560 w 1185688"/>
                      <a:gd name="connsiteY37" fmla="*/ 1237725 h 1245158"/>
                      <a:gd name="connsiteX38" fmla="*/ 564967 w 1185688"/>
                      <a:gd name="connsiteY38" fmla="*/ 1240203 h 1245158"/>
                      <a:gd name="connsiteX39" fmla="*/ 603375 w 1185688"/>
                      <a:gd name="connsiteY39" fmla="*/ 1242680 h 1245158"/>
                      <a:gd name="connsiteX40" fmla="*/ 641783 w 1185688"/>
                      <a:gd name="connsiteY40" fmla="*/ 1245158 h 1245158"/>
                      <a:gd name="connsiteX41" fmla="*/ 701253 w 1185688"/>
                      <a:gd name="connsiteY41" fmla="*/ 1059314 h 1245158"/>
                      <a:gd name="connsiteX42" fmla="*/ 831345 w 1185688"/>
                      <a:gd name="connsiteY42" fmla="*/ 1014711 h 1245158"/>
                      <a:gd name="connsiteX43" fmla="*/ 991171 w 1185688"/>
                      <a:gd name="connsiteY43" fmla="*/ 1126218 h 1245158"/>
                      <a:gd name="connsiteX44" fmla="*/ 1019667 w 1185688"/>
                      <a:gd name="connsiteY44" fmla="*/ 1100200 h 1245158"/>
                      <a:gd name="connsiteX45" fmla="*/ 1034535 w 1185688"/>
                      <a:gd name="connsiteY45" fmla="*/ 1086571 h 1245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1185688" h="1245158">
                        <a:moveTo>
                          <a:pt x="1018428" y="937895"/>
                        </a:moveTo>
                        <a:lnTo>
                          <a:pt x="988693" y="879664"/>
                        </a:lnTo>
                        <a:cubicBezTo>
                          <a:pt x="1015950" y="841256"/>
                          <a:pt x="1035773" y="800371"/>
                          <a:pt x="1049402" y="757007"/>
                        </a:cubicBezTo>
                        <a:lnTo>
                          <a:pt x="1111350" y="745856"/>
                        </a:lnTo>
                        <a:moveTo>
                          <a:pt x="1185688" y="587269"/>
                        </a:moveTo>
                        <a:lnTo>
                          <a:pt x="1064270" y="547622"/>
                        </a:lnTo>
                        <a:cubicBezTo>
                          <a:pt x="1056836" y="503019"/>
                          <a:pt x="1041968" y="458417"/>
                          <a:pt x="1019667" y="417531"/>
                        </a:cubicBezTo>
                        <a:lnTo>
                          <a:pt x="1129935" y="257704"/>
                        </a:lnTo>
                        <a:lnTo>
                          <a:pt x="1103917" y="229208"/>
                        </a:lnTo>
                        <a:lnTo>
                          <a:pt x="1077898" y="200712"/>
                        </a:lnTo>
                        <a:lnTo>
                          <a:pt x="1051880" y="172216"/>
                        </a:lnTo>
                        <a:lnTo>
                          <a:pt x="879664" y="260182"/>
                        </a:lnTo>
                        <a:cubicBezTo>
                          <a:pt x="841256" y="232925"/>
                          <a:pt x="799131" y="211863"/>
                          <a:pt x="755768" y="198234"/>
                        </a:cubicBezTo>
                        <a:lnTo>
                          <a:pt x="721077" y="7434"/>
                        </a:lnTo>
                        <a:lnTo>
                          <a:pt x="682669" y="4956"/>
                        </a:lnTo>
                        <a:lnTo>
                          <a:pt x="644261" y="2478"/>
                        </a:lnTo>
                        <a:lnTo>
                          <a:pt x="605853" y="0"/>
                        </a:lnTo>
                        <a:lnTo>
                          <a:pt x="546383" y="183367"/>
                        </a:lnTo>
                        <a:cubicBezTo>
                          <a:pt x="500541" y="190800"/>
                          <a:pt x="457178" y="205668"/>
                          <a:pt x="415053" y="227969"/>
                        </a:cubicBezTo>
                        <a:lnTo>
                          <a:pt x="257704" y="117702"/>
                        </a:lnTo>
                        <a:lnTo>
                          <a:pt x="229208" y="143720"/>
                        </a:lnTo>
                        <a:lnTo>
                          <a:pt x="200712" y="169738"/>
                        </a:lnTo>
                        <a:lnTo>
                          <a:pt x="172216" y="195756"/>
                        </a:lnTo>
                        <a:lnTo>
                          <a:pt x="258943" y="365494"/>
                        </a:lnTo>
                        <a:cubicBezTo>
                          <a:pt x="231686" y="403902"/>
                          <a:pt x="210624" y="446027"/>
                          <a:pt x="196995" y="490630"/>
                        </a:cubicBezTo>
                        <a:lnTo>
                          <a:pt x="7434" y="525321"/>
                        </a:lnTo>
                        <a:lnTo>
                          <a:pt x="4956" y="563728"/>
                        </a:lnTo>
                        <a:lnTo>
                          <a:pt x="2478" y="602136"/>
                        </a:lnTo>
                        <a:lnTo>
                          <a:pt x="0" y="640544"/>
                        </a:lnTo>
                        <a:lnTo>
                          <a:pt x="184606" y="700014"/>
                        </a:lnTo>
                        <a:cubicBezTo>
                          <a:pt x="192039" y="744617"/>
                          <a:pt x="206907" y="789220"/>
                          <a:pt x="229208" y="831345"/>
                        </a:cubicBezTo>
                        <a:lnTo>
                          <a:pt x="117702" y="989932"/>
                        </a:lnTo>
                        <a:lnTo>
                          <a:pt x="143720" y="1018428"/>
                        </a:lnTo>
                        <a:lnTo>
                          <a:pt x="169738" y="1046924"/>
                        </a:lnTo>
                        <a:lnTo>
                          <a:pt x="195756" y="1075420"/>
                        </a:lnTo>
                        <a:lnTo>
                          <a:pt x="367972" y="986215"/>
                        </a:lnTo>
                        <a:cubicBezTo>
                          <a:pt x="406380" y="1013472"/>
                          <a:pt x="448505" y="1033296"/>
                          <a:pt x="491869" y="1046924"/>
                        </a:cubicBezTo>
                        <a:lnTo>
                          <a:pt x="526560" y="1237725"/>
                        </a:lnTo>
                        <a:lnTo>
                          <a:pt x="564967" y="1240203"/>
                        </a:lnTo>
                        <a:lnTo>
                          <a:pt x="603375" y="1242680"/>
                        </a:lnTo>
                        <a:lnTo>
                          <a:pt x="641783" y="1245158"/>
                        </a:lnTo>
                        <a:lnTo>
                          <a:pt x="701253" y="1059314"/>
                        </a:lnTo>
                        <a:cubicBezTo>
                          <a:pt x="745856" y="1051880"/>
                          <a:pt x="789220" y="1037012"/>
                          <a:pt x="831345" y="1014711"/>
                        </a:cubicBezTo>
                        <a:lnTo>
                          <a:pt x="991171" y="1126218"/>
                        </a:lnTo>
                        <a:lnTo>
                          <a:pt x="1019667" y="1100200"/>
                        </a:lnTo>
                        <a:lnTo>
                          <a:pt x="1034535" y="1086571"/>
                        </a:lnTo>
                      </a:path>
                    </a:pathLst>
                  </a:custGeom>
                  <a:noFill/>
                  <a:ln w="2476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22" name="Freeform 21">
                    <a:extLst>
                      <a:ext uri="{FF2B5EF4-FFF2-40B4-BE49-F238E27FC236}">
                        <a16:creationId xmlns:a16="http://schemas.microsoft.com/office/drawing/2014/main" id="{7E57C2C1-C803-9B4F-870C-AD1A6B485061}"/>
                      </a:ext>
                    </a:extLst>
                  </p:cNvPr>
                  <p:cNvSpPr/>
                  <p:nvPr/>
                </p:nvSpPr>
                <p:spPr>
                  <a:xfrm>
                    <a:off x="11244057" y="4034551"/>
                    <a:ext cx="498063" cy="498063"/>
                  </a:xfrm>
                  <a:custGeom>
                    <a:avLst/>
                    <a:gdLst>
                      <a:gd name="connsiteX0" fmla="*/ 498063 w 498063"/>
                      <a:gd name="connsiteY0" fmla="*/ 249032 h 498063"/>
                      <a:gd name="connsiteX1" fmla="*/ 249032 w 498063"/>
                      <a:gd name="connsiteY1" fmla="*/ 498063 h 498063"/>
                      <a:gd name="connsiteX2" fmla="*/ 0 w 498063"/>
                      <a:gd name="connsiteY2" fmla="*/ 249032 h 498063"/>
                      <a:gd name="connsiteX3" fmla="*/ 249032 w 498063"/>
                      <a:gd name="connsiteY3" fmla="*/ 0 h 498063"/>
                      <a:gd name="connsiteX4" fmla="*/ 498063 w 498063"/>
                      <a:gd name="connsiteY4" fmla="*/ 249032 h 498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063" h="498063">
                        <a:moveTo>
                          <a:pt x="498063" y="249032"/>
                        </a:moveTo>
                        <a:cubicBezTo>
                          <a:pt x="498063" y="386568"/>
                          <a:pt x="386568" y="498063"/>
                          <a:pt x="249032" y="498063"/>
                        </a:cubicBezTo>
                        <a:cubicBezTo>
                          <a:pt x="111495" y="498063"/>
                          <a:pt x="0" y="386568"/>
                          <a:pt x="0" y="249032"/>
                        </a:cubicBezTo>
                        <a:cubicBezTo>
                          <a:pt x="0" y="111495"/>
                          <a:pt x="111495" y="0"/>
                          <a:pt x="249032" y="0"/>
                        </a:cubicBezTo>
                        <a:cubicBezTo>
                          <a:pt x="386568" y="0"/>
                          <a:pt x="498063" y="111495"/>
                          <a:pt x="498063" y="249032"/>
                        </a:cubicBezTo>
                        <a:close/>
                      </a:path>
                    </a:pathLst>
                  </a:custGeom>
                  <a:noFill/>
                  <a:ln w="2476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</p:grpSp>
            <p:grpSp>
              <p:nvGrpSpPr>
                <p:cNvPr id="18" name="Graphic 3">
                  <a:extLst>
                    <a:ext uri="{FF2B5EF4-FFF2-40B4-BE49-F238E27FC236}">
                      <a16:creationId xmlns:a16="http://schemas.microsoft.com/office/drawing/2014/main" id="{D1AA17ED-29B9-3045-BC8E-BC4DB70DB5F7}"/>
                    </a:ext>
                  </a:extLst>
                </p:cNvPr>
                <p:cNvGrpSpPr/>
                <p:nvPr/>
              </p:nvGrpSpPr>
              <p:grpSpPr>
                <a:xfrm>
                  <a:off x="12089030" y="3244093"/>
                  <a:ext cx="799131" cy="719837"/>
                  <a:chOff x="12089030" y="3244093"/>
                  <a:chExt cx="799131" cy="719837"/>
                </a:xfrm>
                <a:noFill/>
              </p:grpSpPr>
              <p:sp>
                <p:nvSpPr>
                  <p:cNvPr id="19" name="Freeform 18">
                    <a:extLst>
                      <a:ext uri="{FF2B5EF4-FFF2-40B4-BE49-F238E27FC236}">
                        <a16:creationId xmlns:a16="http://schemas.microsoft.com/office/drawing/2014/main" id="{140DE1DE-DEB8-F944-8B06-FDB2D0D990A7}"/>
                      </a:ext>
                    </a:extLst>
                  </p:cNvPr>
                  <p:cNvSpPr/>
                  <p:nvPr/>
                </p:nvSpPr>
                <p:spPr>
                  <a:xfrm>
                    <a:off x="12089030" y="3244093"/>
                    <a:ext cx="799131" cy="719837"/>
                  </a:xfrm>
                  <a:custGeom>
                    <a:avLst/>
                    <a:gdLst>
                      <a:gd name="connsiteX0" fmla="*/ 483196 w 799131"/>
                      <a:gd name="connsiteY0" fmla="*/ 669040 h 719837"/>
                      <a:gd name="connsiteX1" fmla="*/ 532754 w 799131"/>
                      <a:gd name="connsiteY1" fmla="*/ 649217 h 719837"/>
                      <a:gd name="connsiteX2" fmla="*/ 635588 w 799131"/>
                      <a:gd name="connsiteY2" fmla="*/ 719838 h 719837"/>
                      <a:gd name="connsiteX3" fmla="*/ 654173 w 799131"/>
                      <a:gd name="connsiteY3" fmla="*/ 703731 h 719837"/>
                      <a:gd name="connsiteX4" fmla="*/ 672757 w 799131"/>
                      <a:gd name="connsiteY4" fmla="*/ 687625 h 719837"/>
                      <a:gd name="connsiteX5" fmla="*/ 691342 w 799131"/>
                      <a:gd name="connsiteY5" fmla="*/ 671518 h 719837"/>
                      <a:gd name="connsiteX6" fmla="*/ 634349 w 799131"/>
                      <a:gd name="connsiteY6" fmla="*/ 561250 h 719837"/>
                      <a:gd name="connsiteX7" fmla="*/ 672757 w 799131"/>
                      <a:gd name="connsiteY7" fmla="*/ 483196 h 719837"/>
                      <a:gd name="connsiteX8" fmla="*/ 795415 w 799131"/>
                      <a:gd name="connsiteY8" fmla="*/ 460894 h 719837"/>
                      <a:gd name="connsiteX9" fmla="*/ 796654 w 799131"/>
                      <a:gd name="connsiteY9" fmla="*/ 436115 h 719837"/>
                      <a:gd name="connsiteX10" fmla="*/ 797892 w 799131"/>
                      <a:gd name="connsiteY10" fmla="*/ 411336 h 719837"/>
                      <a:gd name="connsiteX11" fmla="*/ 799131 w 799131"/>
                      <a:gd name="connsiteY11" fmla="*/ 386557 h 719837"/>
                      <a:gd name="connsiteX12" fmla="*/ 681430 w 799131"/>
                      <a:gd name="connsiteY12" fmla="*/ 348149 h 719837"/>
                      <a:gd name="connsiteX13" fmla="*/ 652934 w 799131"/>
                      <a:gd name="connsiteY13" fmla="*/ 265138 h 719837"/>
                      <a:gd name="connsiteX14" fmla="*/ 723555 w 799131"/>
                      <a:gd name="connsiteY14" fmla="*/ 163543 h 719837"/>
                      <a:gd name="connsiteX15" fmla="*/ 707448 w 799131"/>
                      <a:gd name="connsiteY15" fmla="*/ 144959 h 719837"/>
                      <a:gd name="connsiteX16" fmla="*/ 691342 w 799131"/>
                      <a:gd name="connsiteY16" fmla="*/ 126374 h 719837"/>
                      <a:gd name="connsiteX17" fmla="*/ 675235 w 799131"/>
                      <a:gd name="connsiteY17" fmla="*/ 107790 h 719837"/>
                      <a:gd name="connsiteX18" fmla="*/ 564967 w 799131"/>
                      <a:gd name="connsiteY18" fmla="*/ 164782 h 719837"/>
                      <a:gd name="connsiteX19" fmla="*/ 485674 w 799131"/>
                      <a:gd name="connsiteY19" fmla="*/ 125135 h 719837"/>
                      <a:gd name="connsiteX20" fmla="*/ 463372 w 799131"/>
                      <a:gd name="connsiteY20" fmla="*/ 3717 h 719837"/>
                      <a:gd name="connsiteX21" fmla="*/ 438593 w 799131"/>
                      <a:gd name="connsiteY21" fmla="*/ 2478 h 719837"/>
                      <a:gd name="connsiteX22" fmla="*/ 413814 w 799131"/>
                      <a:gd name="connsiteY22" fmla="*/ 1239 h 719837"/>
                      <a:gd name="connsiteX23" fmla="*/ 389034 w 799131"/>
                      <a:gd name="connsiteY23" fmla="*/ 0 h 719837"/>
                      <a:gd name="connsiteX24" fmla="*/ 350627 w 799131"/>
                      <a:gd name="connsiteY24" fmla="*/ 117702 h 719837"/>
                      <a:gd name="connsiteX25" fmla="*/ 266377 w 799131"/>
                      <a:gd name="connsiteY25" fmla="*/ 146198 h 719837"/>
                      <a:gd name="connsiteX26" fmla="*/ 164782 w 799131"/>
                      <a:gd name="connsiteY26" fmla="*/ 75577 h 719837"/>
                      <a:gd name="connsiteX27" fmla="*/ 146198 w 799131"/>
                      <a:gd name="connsiteY27" fmla="*/ 91683 h 719837"/>
                      <a:gd name="connsiteX28" fmla="*/ 127613 w 799131"/>
                      <a:gd name="connsiteY28" fmla="*/ 107790 h 719837"/>
                      <a:gd name="connsiteX29" fmla="*/ 109029 w 799131"/>
                      <a:gd name="connsiteY29" fmla="*/ 123896 h 719837"/>
                      <a:gd name="connsiteX30" fmla="*/ 164782 w 799131"/>
                      <a:gd name="connsiteY30" fmla="*/ 234164 h 719837"/>
                      <a:gd name="connsiteX31" fmla="*/ 125135 w 799131"/>
                      <a:gd name="connsiteY31" fmla="*/ 313458 h 719837"/>
                      <a:gd name="connsiteX32" fmla="*/ 3717 w 799131"/>
                      <a:gd name="connsiteY32" fmla="*/ 335759 h 719837"/>
                      <a:gd name="connsiteX33" fmla="*/ 2478 w 799131"/>
                      <a:gd name="connsiteY33" fmla="*/ 360538 h 719837"/>
                      <a:gd name="connsiteX34" fmla="*/ 1239 w 799131"/>
                      <a:gd name="connsiteY34" fmla="*/ 385318 h 719837"/>
                      <a:gd name="connsiteX35" fmla="*/ 0 w 799131"/>
                      <a:gd name="connsiteY35" fmla="*/ 410097 h 719837"/>
                      <a:gd name="connsiteX36" fmla="*/ 117702 w 799131"/>
                      <a:gd name="connsiteY36" fmla="*/ 448505 h 719837"/>
                      <a:gd name="connsiteX37" fmla="*/ 146198 w 799131"/>
                      <a:gd name="connsiteY37" fmla="*/ 532754 h 719837"/>
                      <a:gd name="connsiteX38" fmla="*/ 75577 w 799131"/>
                      <a:gd name="connsiteY38" fmla="*/ 634349 h 719837"/>
                      <a:gd name="connsiteX39" fmla="*/ 91683 w 799131"/>
                      <a:gd name="connsiteY39" fmla="*/ 652934 h 719837"/>
                      <a:gd name="connsiteX40" fmla="*/ 107790 w 799131"/>
                      <a:gd name="connsiteY40" fmla="*/ 671518 h 719837"/>
                      <a:gd name="connsiteX41" fmla="*/ 123896 w 799131"/>
                      <a:gd name="connsiteY41" fmla="*/ 690103 h 719837"/>
                      <a:gd name="connsiteX42" fmla="*/ 234164 w 799131"/>
                      <a:gd name="connsiteY42" fmla="*/ 633110 h 7198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799131" h="719837">
                        <a:moveTo>
                          <a:pt x="483196" y="669040"/>
                        </a:moveTo>
                        <a:cubicBezTo>
                          <a:pt x="500541" y="664084"/>
                          <a:pt x="516648" y="656651"/>
                          <a:pt x="532754" y="649217"/>
                        </a:cubicBezTo>
                        <a:lnTo>
                          <a:pt x="635588" y="719838"/>
                        </a:lnTo>
                        <a:lnTo>
                          <a:pt x="654173" y="703731"/>
                        </a:lnTo>
                        <a:lnTo>
                          <a:pt x="672757" y="687625"/>
                        </a:lnTo>
                        <a:lnTo>
                          <a:pt x="691342" y="671518"/>
                        </a:lnTo>
                        <a:lnTo>
                          <a:pt x="634349" y="561250"/>
                        </a:lnTo>
                        <a:cubicBezTo>
                          <a:pt x="651695" y="536471"/>
                          <a:pt x="664085" y="510453"/>
                          <a:pt x="672757" y="483196"/>
                        </a:cubicBezTo>
                        <a:lnTo>
                          <a:pt x="795415" y="460894"/>
                        </a:lnTo>
                        <a:lnTo>
                          <a:pt x="796654" y="436115"/>
                        </a:lnTo>
                        <a:lnTo>
                          <a:pt x="797892" y="411336"/>
                        </a:lnTo>
                        <a:lnTo>
                          <a:pt x="799131" y="386557"/>
                        </a:lnTo>
                        <a:lnTo>
                          <a:pt x="681430" y="348149"/>
                        </a:lnTo>
                        <a:cubicBezTo>
                          <a:pt x="676474" y="319653"/>
                          <a:pt x="666562" y="291156"/>
                          <a:pt x="652934" y="265138"/>
                        </a:cubicBezTo>
                        <a:lnTo>
                          <a:pt x="723555" y="163543"/>
                        </a:lnTo>
                        <a:lnTo>
                          <a:pt x="707448" y="144959"/>
                        </a:lnTo>
                        <a:lnTo>
                          <a:pt x="691342" y="126374"/>
                        </a:lnTo>
                        <a:lnTo>
                          <a:pt x="675235" y="107790"/>
                        </a:lnTo>
                        <a:lnTo>
                          <a:pt x="564967" y="164782"/>
                        </a:lnTo>
                        <a:cubicBezTo>
                          <a:pt x="540188" y="147437"/>
                          <a:pt x="514170" y="133808"/>
                          <a:pt x="485674" y="125135"/>
                        </a:cubicBezTo>
                        <a:lnTo>
                          <a:pt x="463372" y="3717"/>
                        </a:lnTo>
                        <a:lnTo>
                          <a:pt x="438593" y="2478"/>
                        </a:lnTo>
                        <a:lnTo>
                          <a:pt x="413814" y="1239"/>
                        </a:lnTo>
                        <a:lnTo>
                          <a:pt x="389034" y="0"/>
                        </a:lnTo>
                        <a:lnTo>
                          <a:pt x="350627" y="117702"/>
                        </a:lnTo>
                        <a:cubicBezTo>
                          <a:pt x="322131" y="122657"/>
                          <a:pt x="293634" y="132569"/>
                          <a:pt x="266377" y="146198"/>
                        </a:cubicBezTo>
                        <a:lnTo>
                          <a:pt x="164782" y="75577"/>
                        </a:lnTo>
                        <a:lnTo>
                          <a:pt x="146198" y="91683"/>
                        </a:lnTo>
                        <a:lnTo>
                          <a:pt x="127613" y="107790"/>
                        </a:lnTo>
                        <a:lnTo>
                          <a:pt x="109029" y="123896"/>
                        </a:lnTo>
                        <a:lnTo>
                          <a:pt x="164782" y="234164"/>
                        </a:lnTo>
                        <a:cubicBezTo>
                          <a:pt x="147437" y="258943"/>
                          <a:pt x="133808" y="286201"/>
                          <a:pt x="125135" y="313458"/>
                        </a:cubicBezTo>
                        <a:lnTo>
                          <a:pt x="3717" y="335759"/>
                        </a:lnTo>
                        <a:lnTo>
                          <a:pt x="2478" y="360538"/>
                        </a:lnTo>
                        <a:lnTo>
                          <a:pt x="1239" y="385318"/>
                        </a:lnTo>
                        <a:lnTo>
                          <a:pt x="0" y="410097"/>
                        </a:lnTo>
                        <a:lnTo>
                          <a:pt x="117702" y="448505"/>
                        </a:lnTo>
                        <a:cubicBezTo>
                          <a:pt x="122657" y="477001"/>
                          <a:pt x="132569" y="505497"/>
                          <a:pt x="146198" y="532754"/>
                        </a:cubicBezTo>
                        <a:lnTo>
                          <a:pt x="75577" y="634349"/>
                        </a:lnTo>
                        <a:lnTo>
                          <a:pt x="91683" y="652934"/>
                        </a:lnTo>
                        <a:lnTo>
                          <a:pt x="107790" y="671518"/>
                        </a:lnTo>
                        <a:lnTo>
                          <a:pt x="123896" y="690103"/>
                        </a:lnTo>
                        <a:lnTo>
                          <a:pt x="234164" y="633110"/>
                        </a:lnTo>
                      </a:path>
                    </a:pathLst>
                  </a:custGeom>
                  <a:noFill/>
                  <a:ln w="2476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  <p:sp>
                <p:nvSpPr>
                  <p:cNvPr id="20" name="Freeform 19">
                    <a:extLst>
                      <a:ext uri="{FF2B5EF4-FFF2-40B4-BE49-F238E27FC236}">
                        <a16:creationId xmlns:a16="http://schemas.microsoft.com/office/drawing/2014/main" id="{DF933673-1FE1-C447-8FDF-B25D7E59B0C1}"/>
                      </a:ext>
                    </a:extLst>
                  </p:cNvPr>
                  <p:cNvSpPr/>
                  <p:nvPr/>
                </p:nvSpPr>
                <p:spPr>
                  <a:xfrm>
                    <a:off x="12330628" y="3481973"/>
                    <a:ext cx="317174" cy="317174"/>
                  </a:xfrm>
                  <a:custGeom>
                    <a:avLst/>
                    <a:gdLst>
                      <a:gd name="connsiteX0" fmla="*/ 317175 w 317174"/>
                      <a:gd name="connsiteY0" fmla="*/ 158587 h 317174"/>
                      <a:gd name="connsiteX1" fmla="*/ 158587 w 317174"/>
                      <a:gd name="connsiteY1" fmla="*/ 317175 h 317174"/>
                      <a:gd name="connsiteX2" fmla="*/ 0 w 317174"/>
                      <a:gd name="connsiteY2" fmla="*/ 158587 h 317174"/>
                      <a:gd name="connsiteX3" fmla="*/ 158587 w 317174"/>
                      <a:gd name="connsiteY3" fmla="*/ 0 h 317174"/>
                      <a:gd name="connsiteX4" fmla="*/ 317175 w 317174"/>
                      <a:gd name="connsiteY4" fmla="*/ 158587 h 317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7174" h="317174">
                        <a:moveTo>
                          <a:pt x="317175" y="158587"/>
                        </a:moveTo>
                        <a:cubicBezTo>
                          <a:pt x="317175" y="246173"/>
                          <a:pt x="246173" y="317175"/>
                          <a:pt x="158587" y="317175"/>
                        </a:cubicBezTo>
                        <a:cubicBezTo>
                          <a:pt x="71002" y="317175"/>
                          <a:pt x="0" y="246173"/>
                          <a:pt x="0" y="158587"/>
                        </a:cubicBezTo>
                        <a:cubicBezTo>
                          <a:pt x="0" y="71002"/>
                          <a:pt x="71002" y="0"/>
                          <a:pt x="158587" y="0"/>
                        </a:cubicBezTo>
                        <a:cubicBezTo>
                          <a:pt x="246173" y="0"/>
                          <a:pt x="317175" y="71002"/>
                          <a:pt x="317175" y="158587"/>
                        </a:cubicBezTo>
                        <a:close/>
                      </a:path>
                    </a:pathLst>
                  </a:custGeom>
                  <a:noFill/>
                  <a:ln w="2476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ES" sz="1500"/>
                  </a:p>
                </p:txBody>
              </p:sp>
            </p:grpSp>
          </p:grpSp>
          <p:grpSp>
            <p:nvGrpSpPr>
              <p:cNvPr id="14" name="Graphic 3">
                <a:extLst>
                  <a:ext uri="{FF2B5EF4-FFF2-40B4-BE49-F238E27FC236}">
                    <a16:creationId xmlns:a16="http://schemas.microsoft.com/office/drawing/2014/main" id="{4C6EFB36-5927-0F4F-8626-D04D84D66DFF}"/>
                  </a:ext>
                </a:extLst>
              </p:cNvPr>
              <p:cNvGrpSpPr/>
              <p:nvPr/>
            </p:nvGrpSpPr>
            <p:grpSpPr>
              <a:xfrm>
                <a:off x="12017482" y="3987471"/>
                <a:ext cx="838310" cy="724793"/>
                <a:chOff x="12017482" y="3987471"/>
                <a:chExt cx="838310" cy="724793"/>
              </a:xfrm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CDD2EF4C-03C2-E645-9B24-FFD58E5ADEA6}"/>
                    </a:ext>
                  </a:extLst>
                </p:cNvPr>
                <p:cNvSpPr/>
                <p:nvPr/>
              </p:nvSpPr>
              <p:spPr>
                <a:xfrm>
                  <a:off x="12017482" y="3987471"/>
                  <a:ext cx="838310" cy="724793"/>
                </a:xfrm>
                <a:custGeom>
                  <a:avLst/>
                  <a:gdLst>
                    <a:gd name="connsiteX0" fmla="*/ 370138 w 838310"/>
                    <a:gd name="connsiteY0" fmla="*/ 26018 h 724793"/>
                    <a:gd name="connsiteX1" fmla="*/ 7121 w 838310"/>
                    <a:gd name="connsiteY1" fmla="*/ 640544 h 724793"/>
                    <a:gd name="connsiteX2" fmla="*/ 55441 w 838310"/>
                    <a:gd name="connsiteY2" fmla="*/ 724794 h 724793"/>
                    <a:gd name="connsiteX3" fmla="*/ 782712 w 838310"/>
                    <a:gd name="connsiteY3" fmla="*/ 724794 h 724793"/>
                    <a:gd name="connsiteX4" fmla="*/ 831032 w 838310"/>
                    <a:gd name="connsiteY4" fmla="*/ 640544 h 724793"/>
                    <a:gd name="connsiteX5" fmla="*/ 468016 w 838310"/>
                    <a:gd name="connsiteY5" fmla="*/ 26018 h 724793"/>
                    <a:gd name="connsiteX6" fmla="*/ 370138 w 838310"/>
                    <a:gd name="connsiteY6" fmla="*/ 26018 h 724793"/>
                    <a:gd name="connsiteX7" fmla="*/ 370138 w 838310"/>
                    <a:gd name="connsiteY7" fmla="*/ 26018 h 724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8310" h="724793">
                      <a:moveTo>
                        <a:pt x="370138" y="26018"/>
                      </a:moveTo>
                      <a:cubicBezTo>
                        <a:pt x="7121" y="640544"/>
                        <a:pt x="370138" y="26018"/>
                        <a:pt x="7121" y="640544"/>
                      </a:cubicBezTo>
                      <a:cubicBezTo>
                        <a:pt x="-13941" y="675235"/>
                        <a:pt x="14555" y="724794"/>
                        <a:pt x="55441" y="724794"/>
                      </a:cubicBezTo>
                      <a:cubicBezTo>
                        <a:pt x="782712" y="724794"/>
                        <a:pt x="55441" y="724794"/>
                        <a:pt x="782712" y="724794"/>
                      </a:cubicBezTo>
                      <a:cubicBezTo>
                        <a:pt x="824837" y="724794"/>
                        <a:pt x="852094" y="676474"/>
                        <a:pt x="831032" y="640544"/>
                      </a:cubicBezTo>
                      <a:cubicBezTo>
                        <a:pt x="468016" y="26018"/>
                        <a:pt x="831032" y="640544"/>
                        <a:pt x="468016" y="26018"/>
                      </a:cubicBezTo>
                      <a:cubicBezTo>
                        <a:pt x="446953" y="-8673"/>
                        <a:pt x="391200" y="-8673"/>
                        <a:pt x="370138" y="26018"/>
                      </a:cubicBezTo>
                      <a:lnTo>
                        <a:pt x="370138" y="26018"/>
                      </a:lnTo>
                      <a:close/>
                    </a:path>
                  </a:pathLst>
                </a:custGeom>
                <a:noFill/>
                <a:ln w="24765" cap="flat">
                  <a:solidFill>
                    <a:schemeClr val="accent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9C81025B-F60A-5F49-94DE-DB6BCD62FD82}"/>
                    </a:ext>
                  </a:extLst>
                </p:cNvPr>
                <p:cNvSpPr/>
                <p:nvPr/>
              </p:nvSpPr>
              <p:spPr>
                <a:xfrm>
                  <a:off x="12401249" y="4225352"/>
                  <a:ext cx="69382" cy="382839"/>
                </a:xfrm>
                <a:custGeom>
                  <a:avLst/>
                  <a:gdLst>
                    <a:gd name="connsiteX0" fmla="*/ 34691 w 69382"/>
                    <a:gd name="connsiteY0" fmla="*/ 382840 h 382839"/>
                    <a:gd name="connsiteX1" fmla="*/ 9912 w 69382"/>
                    <a:gd name="connsiteY1" fmla="*/ 372928 h 382839"/>
                    <a:gd name="connsiteX2" fmla="*/ 0 w 69382"/>
                    <a:gd name="connsiteY2" fmla="*/ 348149 h 382839"/>
                    <a:gd name="connsiteX3" fmla="*/ 9912 w 69382"/>
                    <a:gd name="connsiteY3" fmla="*/ 323369 h 382839"/>
                    <a:gd name="connsiteX4" fmla="*/ 34691 w 69382"/>
                    <a:gd name="connsiteY4" fmla="*/ 313458 h 382839"/>
                    <a:gd name="connsiteX5" fmla="*/ 59470 w 69382"/>
                    <a:gd name="connsiteY5" fmla="*/ 323369 h 382839"/>
                    <a:gd name="connsiteX6" fmla="*/ 69382 w 69382"/>
                    <a:gd name="connsiteY6" fmla="*/ 348149 h 382839"/>
                    <a:gd name="connsiteX7" fmla="*/ 59470 w 69382"/>
                    <a:gd name="connsiteY7" fmla="*/ 372928 h 382839"/>
                    <a:gd name="connsiteX8" fmla="*/ 34691 w 69382"/>
                    <a:gd name="connsiteY8" fmla="*/ 382840 h 382839"/>
                    <a:gd name="connsiteX9" fmla="*/ 12390 w 69382"/>
                    <a:gd name="connsiteY9" fmla="*/ 265138 h 382839"/>
                    <a:gd name="connsiteX10" fmla="*/ 4956 w 69382"/>
                    <a:gd name="connsiteY10" fmla="*/ 7434 h 382839"/>
                    <a:gd name="connsiteX11" fmla="*/ 34691 w 69382"/>
                    <a:gd name="connsiteY11" fmla="*/ 0 h 382839"/>
                    <a:gd name="connsiteX12" fmla="*/ 64426 w 69382"/>
                    <a:gd name="connsiteY12" fmla="*/ 7434 h 382839"/>
                    <a:gd name="connsiteX13" fmla="*/ 56992 w 69382"/>
                    <a:gd name="connsiteY13" fmla="*/ 265138 h 382839"/>
                    <a:gd name="connsiteX14" fmla="*/ 12390 w 69382"/>
                    <a:gd name="connsiteY14" fmla="*/ 265138 h 382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9382" h="382839">
                      <a:moveTo>
                        <a:pt x="34691" y="382840"/>
                      </a:moveTo>
                      <a:cubicBezTo>
                        <a:pt x="24779" y="382840"/>
                        <a:pt x="16107" y="379123"/>
                        <a:pt x="9912" y="372928"/>
                      </a:cubicBezTo>
                      <a:cubicBezTo>
                        <a:pt x="3717" y="366733"/>
                        <a:pt x="0" y="358060"/>
                        <a:pt x="0" y="348149"/>
                      </a:cubicBezTo>
                      <a:cubicBezTo>
                        <a:pt x="0" y="338237"/>
                        <a:pt x="3717" y="329564"/>
                        <a:pt x="9912" y="323369"/>
                      </a:cubicBezTo>
                      <a:cubicBezTo>
                        <a:pt x="16107" y="317175"/>
                        <a:pt x="24779" y="313458"/>
                        <a:pt x="34691" y="313458"/>
                      </a:cubicBezTo>
                      <a:cubicBezTo>
                        <a:pt x="44603" y="313458"/>
                        <a:pt x="53275" y="317175"/>
                        <a:pt x="59470" y="323369"/>
                      </a:cubicBezTo>
                      <a:cubicBezTo>
                        <a:pt x="65665" y="329564"/>
                        <a:pt x="69382" y="338237"/>
                        <a:pt x="69382" y="348149"/>
                      </a:cubicBezTo>
                      <a:cubicBezTo>
                        <a:pt x="69382" y="358060"/>
                        <a:pt x="65665" y="366733"/>
                        <a:pt x="59470" y="372928"/>
                      </a:cubicBezTo>
                      <a:cubicBezTo>
                        <a:pt x="53275" y="379123"/>
                        <a:pt x="44603" y="382840"/>
                        <a:pt x="34691" y="382840"/>
                      </a:cubicBezTo>
                      <a:close/>
                      <a:moveTo>
                        <a:pt x="12390" y="265138"/>
                      </a:moveTo>
                      <a:lnTo>
                        <a:pt x="4956" y="7434"/>
                      </a:lnTo>
                      <a:cubicBezTo>
                        <a:pt x="13629" y="2478"/>
                        <a:pt x="23540" y="0"/>
                        <a:pt x="34691" y="0"/>
                      </a:cubicBezTo>
                      <a:cubicBezTo>
                        <a:pt x="44603" y="0"/>
                        <a:pt x="54515" y="2478"/>
                        <a:pt x="64426" y="7434"/>
                      </a:cubicBezTo>
                      <a:lnTo>
                        <a:pt x="56992" y="265138"/>
                      </a:lnTo>
                      <a:lnTo>
                        <a:pt x="12390" y="2651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3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</p:grp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9E74D86-5964-A346-95E1-B61886E78DFC}"/>
                </a:ext>
              </a:extLst>
            </p:cNvPr>
            <p:cNvSpPr/>
            <p:nvPr/>
          </p:nvSpPr>
          <p:spPr>
            <a:xfrm>
              <a:off x="11424945" y="4215440"/>
              <a:ext cx="136285" cy="136285"/>
            </a:xfrm>
            <a:custGeom>
              <a:avLst/>
              <a:gdLst>
                <a:gd name="connsiteX0" fmla="*/ 136286 w 136285"/>
                <a:gd name="connsiteY0" fmla="*/ 68143 h 136285"/>
                <a:gd name="connsiteX1" fmla="*/ 68143 w 136285"/>
                <a:gd name="connsiteY1" fmla="*/ 136286 h 136285"/>
                <a:gd name="connsiteX2" fmla="*/ 0 w 136285"/>
                <a:gd name="connsiteY2" fmla="*/ 68143 h 136285"/>
                <a:gd name="connsiteX3" fmla="*/ 68143 w 136285"/>
                <a:gd name="connsiteY3" fmla="*/ 0 h 136285"/>
                <a:gd name="connsiteX4" fmla="*/ 136286 w 136285"/>
                <a:gd name="connsiteY4" fmla="*/ 68143 h 13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85" h="136285">
                  <a:moveTo>
                    <a:pt x="136286" y="68143"/>
                  </a:moveTo>
                  <a:cubicBezTo>
                    <a:pt x="136286" y="105777"/>
                    <a:pt x="105777" y="136286"/>
                    <a:pt x="68143" y="136286"/>
                  </a:cubicBezTo>
                  <a:cubicBezTo>
                    <a:pt x="30509" y="136286"/>
                    <a:pt x="0" y="105777"/>
                    <a:pt x="0" y="68143"/>
                  </a:cubicBezTo>
                  <a:cubicBezTo>
                    <a:pt x="0" y="30509"/>
                    <a:pt x="30509" y="0"/>
                    <a:pt x="68143" y="0"/>
                  </a:cubicBezTo>
                  <a:cubicBezTo>
                    <a:pt x="105777" y="0"/>
                    <a:pt x="136286" y="30509"/>
                    <a:pt x="136286" y="68143"/>
                  </a:cubicBezTo>
                  <a:close/>
                </a:path>
              </a:pathLst>
            </a:custGeom>
            <a:noFill/>
            <a:ln w="24765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S" sz="15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9FA4A93-B946-7D41-85EE-C1BF7FBD0FEF}"/>
                </a:ext>
              </a:extLst>
            </p:cNvPr>
            <p:cNvSpPr/>
            <p:nvPr/>
          </p:nvSpPr>
          <p:spPr>
            <a:xfrm>
              <a:off x="12440895" y="3592241"/>
              <a:ext cx="96639" cy="96639"/>
            </a:xfrm>
            <a:custGeom>
              <a:avLst/>
              <a:gdLst>
                <a:gd name="connsiteX0" fmla="*/ 96639 w 96639"/>
                <a:gd name="connsiteY0" fmla="*/ 48320 h 96639"/>
                <a:gd name="connsiteX1" fmla="*/ 48320 w 96639"/>
                <a:gd name="connsiteY1" fmla="*/ 96639 h 96639"/>
                <a:gd name="connsiteX2" fmla="*/ 0 w 96639"/>
                <a:gd name="connsiteY2" fmla="*/ 48320 h 96639"/>
                <a:gd name="connsiteX3" fmla="*/ 48320 w 96639"/>
                <a:gd name="connsiteY3" fmla="*/ 0 h 96639"/>
                <a:gd name="connsiteX4" fmla="*/ 96639 w 96639"/>
                <a:gd name="connsiteY4" fmla="*/ 48320 h 9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39" h="96639">
                  <a:moveTo>
                    <a:pt x="96639" y="48320"/>
                  </a:moveTo>
                  <a:cubicBezTo>
                    <a:pt x="96639" y="75006"/>
                    <a:pt x="75006" y="96639"/>
                    <a:pt x="48320" y="96639"/>
                  </a:cubicBezTo>
                  <a:cubicBezTo>
                    <a:pt x="21633" y="96639"/>
                    <a:pt x="0" y="75006"/>
                    <a:pt x="0" y="48320"/>
                  </a:cubicBezTo>
                  <a:cubicBezTo>
                    <a:pt x="0" y="21633"/>
                    <a:pt x="21634" y="0"/>
                    <a:pt x="48320" y="0"/>
                  </a:cubicBezTo>
                  <a:cubicBezTo>
                    <a:pt x="75006" y="0"/>
                    <a:pt x="96639" y="21633"/>
                    <a:pt x="96639" y="48320"/>
                  </a:cubicBezTo>
                  <a:close/>
                </a:path>
              </a:pathLst>
            </a:custGeom>
            <a:noFill/>
            <a:ln w="24765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ES" sz="1500"/>
            </a:p>
          </p:txBody>
        </p:sp>
      </p:grpSp>
      <p:grpSp>
        <p:nvGrpSpPr>
          <p:cNvPr id="23" name="Graphic 22">
            <a:extLst>
              <a:ext uri="{FF2B5EF4-FFF2-40B4-BE49-F238E27FC236}">
                <a16:creationId xmlns:a16="http://schemas.microsoft.com/office/drawing/2014/main" id="{A9DEC01C-EC1F-3449-8481-49E4740ED021}"/>
              </a:ext>
            </a:extLst>
          </p:cNvPr>
          <p:cNvGrpSpPr>
            <a:grpSpLocks noChangeAspect="1"/>
          </p:cNvGrpSpPr>
          <p:nvPr/>
        </p:nvGrpSpPr>
        <p:grpSpPr>
          <a:xfrm>
            <a:off x="1585077" y="2978274"/>
            <a:ext cx="1462627" cy="1496748"/>
            <a:chOff x="1803220" y="3308338"/>
            <a:chExt cx="1572290" cy="1608969"/>
          </a:xfrm>
          <a:noFill/>
        </p:grpSpPr>
        <p:grpSp>
          <p:nvGrpSpPr>
            <p:cNvPr id="24" name="Graphic 22">
              <a:extLst>
                <a:ext uri="{FF2B5EF4-FFF2-40B4-BE49-F238E27FC236}">
                  <a16:creationId xmlns:a16="http://schemas.microsoft.com/office/drawing/2014/main" id="{B36F646F-57DF-3C41-B8E8-B45E51123939}"/>
                </a:ext>
              </a:extLst>
            </p:cNvPr>
            <p:cNvGrpSpPr/>
            <p:nvPr/>
          </p:nvGrpSpPr>
          <p:grpSpPr>
            <a:xfrm>
              <a:off x="2342396" y="3803499"/>
              <a:ext cx="1033114" cy="1113807"/>
              <a:chOff x="2342396" y="3803499"/>
              <a:chExt cx="1033114" cy="1113807"/>
            </a:xfrm>
            <a:noFill/>
          </p:grpSpPr>
          <p:grpSp>
            <p:nvGrpSpPr>
              <p:cNvPr id="33" name="Graphic 22">
                <a:extLst>
                  <a:ext uri="{FF2B5EF4-FFF2-40B4-BE49-F238E27FC236}">
                    <a16:creationId xmlns:a16="http://schemas.microsoft.com/office/drawing/2014/main" id="{6710AF64-8EA6-864E-995F-63054AD529E3}"/>
                  </a:ext>
                </a:extLst>
              </p:cNvPr>
              <p:cNvGrpSpPr/>
              <p:nvPr/>
            </p:nvGrpSpPr>
            <p:grpSpPr>
              <a:xfrm>
                <a:off x="2342396" y="3803499"/>
                <a:ext cx="1033114" cy="1020888"/>
                <a:chOff x="2342396" y="3803499"/>
                <a:chExt cx="1033114" cy="1020888"/>
              </a:xfrm>
              <a:noFill/>
            </p:grpSpPr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617A5A92-7534-C641-A059-FEC1B17B4287}"/>
                    </a:ext>
                  </a:extLst>
                </p:cNvPr>
                <p:cNvSpPr/>
                <p:nvPr/>
              </p:nvSpPr>
              <p:spPr>
                <a:xfrm>
                  <a:off x="2342396" y="3803499"/>
                  <a:ext cx="1033114" cy="275089"/>
                </a:xfrm>
                <a:custGeom>
                  <a:avLst/>
                  <a:gdLst>
                    <a:gd name="connsiteX0" fmla="*/ 1007440 w 1033114"/>
                    <a:gd name="connsiteY0" fmla="*/ 275090 h 275089"/>
                    <a:gd name="connsiteX1" fmla="*/ 24452 w 1033114"/>
                    <a:gd name="connsiteY1" fmla="*/ 275090 h 275089"/>
                    <a:gd name="connsiteX2" fmla="*/ 0 w 1033114"/>
                    <a:gd name="connsiteY2" fmla="*/ 250637 h 275089"/>
                    <a:gd name="connsiteX3" fmla="*/ 0 w 1033114"/>
                    <a:gd name="connsiteY3" fmla="*/ 24452 h 275089"/>
                    <a:gd name="connsiteX4" fmla="*/ 24452 w 1033114"/>
                    <a:gd name="connsiteY4" fmla="*/ 0 h 275089"/>
                    <a:gd name="connsiteX5" fmla="*/ 1008662 w 1033114"/>
                    <a:gd name="connsiteY5" fmla="*/ 0 h 275089"/>
                    <a:gd name="connsiteX6" fmla="*/ 1033115 w 1033114"/>
                    <a:gd name="connsiteY6" fmla="*/ 24452 h 275089"/>
                    <a:gd name="connsiteX7" fmla="*/ 1033115 w 1033114"/>
                    <a:gd name="connsiteY7" fmla="*/ 250637 h 275089"/>
                    <a:gd name="connsiteX8" fmla="*/ 1007440 w 1033114"/>
                    <a:gd name="connsiteY8" fmla="*/ 275090 h 275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3114" h="275089">
                      <a:moveTo>
                        <a:pt x="1007440" y="275090"/>
                      </a:moveTo>
                      <a:lnTo>
                        <a:pt x="24452" y="275090"/>
                      </a:lnTo>
                      <a:cubicBezTo>
                        <a:pt x="11004" y="275090"/>
                        <a:pt x="0" y="264086"/>
                        <a:pt x="0" y="250637"/>
                      </a:cubicBezTo>
                      <a:lnTo>
                        <a:pt x="0" y="24452"/>
                      </a:lnTo>
                      <a:cubicBezTo>
                        <a:pt x="0" y="11004"/>
                        <a:pt x="11004" y="0"/>
                        <a:pt x="24452" y="0"/>
                      </a:cubicBezTo>
                      <a:lnTo>
                        <a:pt x="1008662" y="0"/>
                      </a:lnTo>
                      <a:cubicBezTo>
                        <a:pt x="1022111" y="0"/>
                        <a:pt x="1033115" y="11004"/>
                        <a:pt x="1033115" y="24452"/>
                      </a:cubicBezTo>
                      <a:lnTo>
                        <a:pt x="1033115" y="250637"/>
                      </a:lnTo>
                      <a:cubicBezTo>
                        <a:pt x="1031892" y="264086"/>
                        <a:pt x="1020889" y="275090"/>
                        <a:pt x="1007440" y="275090"/>
                      </a:cubicBezTo>
                      <a:close/>
                    </a:path>
                  </a:pathLst>
                </a:custGeom>
                <a:noFill/>
                <a:ln w="24384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56FBAF84-7290-484F-B4B0-455BE8001719}"/>
                    </a:ext>
                  </a:extLst>
                </p:cNvPr>
                <p:cNvSpPr/>
                <p:nvPr/>
              </p:nvSpPr>
              <p:spPr>
                <a:xfrm>
                  <a:off x="2342396" y="4177621"/>
                  <a:ext cx="1031892" cy="273867"/>
                </a:xfrm>
                <a:custGeom>
                  <a:avLst/>
                  <a:gdLst>
                    <a:gd name="connsiteX0" fmla="*/ 1008662 w 1031892"/>
                    <a:gd name="connsiteY0" fmla="*/ 273867 h 273867"/>
                    <a:gd name="connsiteX1" fmla="*/ 23230 w 1031892"/>
                    <a:gd name="connsiteY1" fmla="*/ 273867 h 273867"/>
                    <a:gd name="connsiteX2" fmla="*/ 0 w 1031892"/>
                    <a:gd name="connsiteY2" fmla="*/ 250637 h 273867"/>
                    <a:gd name="connsiteX3" fmla="*/ 0 w 1031892"/>
                    <a:gd name="connsiteY3" fmla="*/ 23230 h 273867"/>
                    <a:gd name="connsiteX4" fmla="*/ 23230 w 1031892"/>
                    <a:gd name="connsiteY4" fmla="*/ 0 h 273867"/>
                    <a:gd name="connsiteX5" fmla="*/ 1008662 w 1031892"/>
                    <a:gd name="connsiteY5" fmla="*/ 0 h 273867"/>
                    <a:gd name="connsiteX6" fmla="*/ 1031892 w 1031892"/>
                    <a:gd name="connsiteY6" fmla="*/ 23230 h 273867"/>
                    <a:gd name="connsiteX7" fmla="*/ 1031892 w 1031892"/>
                    <a:gd name="connsiteY7" fmla="*/ 250637 h 273867"/>
                    <a:gd name="connsiteX8" fmla="*/ 1008662 w 1031892"/>
                    <a:gd name="connsiteY8" fmla="*/ 273867 h 27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1892" h="273867">
                      <a:moveTo>
                        <a:pt x="1008662" y="273867"/>
                      </a:moveTo>
                      <a:lnTo>
                        <a:pt x="23230" y="273867"/>
                      </a:lnTo>
                      <a:cubicBezTo>
                        <a:pt x="9781" y="273867"/>
                        <a:pt x="0" y="262864"/>
                        <a:pt x="0" y="250637"/>
                      </a:cubicBezTo>
                      <a:lnTo>
                        <a:pt x="0" y="23230"/>
                      </a:lnTo>
                      <a:cubicBezTo>
                        <a:pt x="0" y="9781"/>
                        <a:pt x="11004" y="0"/>
                        <a:pt x="23230" y="0"/>
                      </a:cubicBezTo>
                      <a:lnTo>
                        <a:pt x="1008662" y="0"/>
                      </a:lnTo>
                      <a:cubicBezTo>
                        <a:pt x="1022111" y="0"/>
                        <a:pt x="1031892" y="11004"/>
                        <a:pt x="1031892" y="23230"/>
                      </a:cubicBezTo>
                      <a:lnTo>
                        <a:pt x="1031892" y="250637"/>
                      </a:lnTo>
                      <a:cubicBezTo>
                        <a:pt x="1031892" y="264086"/>
                        <a:pt x="1022111" y="273867"/>
                        <a:pt x="1008662" y="273867"/>
                      </a:cubicBezTo>
                      <a:close/>
                    </a:path>
                  </a:pathLst>
                </a:custGeom>
                <a:noFill/>
                <a:ln w="24384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B172CFD8-E6AD-B847-8C95-1445E8389011}"/>
                    </a:ext>
                  </a:extLst>
                </p:cNvPr>
                <p:cNvSpPr/>
                <p:nvPr/>
              </p:nvSpPr>
              <p:spPr>
                <a:xfrm>
                  <a:off x="2479330" y="4078589"/>
                  <a:ext cx="758025" cy="92919"/>
                </a:xfrm>
                <a:custGeom>
                  <a:avLst/>
                  <a:gdLst>
                    <a:gd name="connsiteX0" fmla="*/ 0 w 758025"/>
                    <a:gd name="connsiteY0" fmla="*/ 0 h 92919"/>
                    <a:gd name="connsiteX1" fmla="*/ 758025 w 758025"/>
                    <a:gd name="connsiteY1" fmla="*/ 0 h 92919"/>
                    <a:gd name="connsiteX2" fmla="*/ 758025 w 758025"/>
                    <a:gd name="connsiteY2" fmla="*/ 92919 h 92919"/>
                    <a:gd name="connsiteX3" fmla="*/ 0 w 758025"/>
                    <a:gd name="connsiteY3" fmla="*/ 92919 h 92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58025" h="92919">
                      <a:moveTo>
                        <a:pt x="0" y="0"/>
                      </a:moveTo>
                      <a:lnTo>
                        <a:pt x="758025" y="0"/>
                      </a:lnTo>
                      <a:lnTo>
                        <a:pt x="758025" y="92919"/>
                      </a:lnTo>
                      <a:lnTo>
                        <a:pt x="0" y="92919"/>
                      </a:lnTo>
                      <a:close/>
                    </a:path>
                  </a:pathLst>
                </a:custGeom>
                <a:noFill/>
                <a:ln w="24384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7F52FA6F-6529-CE4A-A707-F2F4F84B58AC}"/>
                    </a:ext>
                  </a:extLst>
                </p:cNvPr>
                <p:cNvSpPr/>
                <p:nvPr/>
              </p:nvSpPr>
              <p:spPr>
                <a:xfrm>
                  <a:off x="2342396" y="4549298"/>
                  <a:ext cx="1033114" cy="275089"/>
                </a:xfrm>
                <a:custGeom>
                  <a:avLst/>
                  <a:gdLst>
                    <a:gd name="connsiteX0" fmla="*/ 1007440 w 1033114"/>
                    <a:gd name="connsiteY0" fmla="*/ 275090 h 275089"/>
                    <a:gd name="connsiteX1" fmla="*/ 24452 w 1033114"/>
                    <a:gd name="connsiteY1" fmla="*/ 275090 h 275089"/>
                    <a:gd name="connsiteX2" fmla="*/ 0 w 1033114"/>
                    <a:gd name="connsiteY2" fmla="*/ 250637 h 275089"/>
                    <a:gd name="connsiteX3" fmla="*/ 0 w 1033114"/>
                    <a:gd name="connsiteY3" fmla="*/ 24452 h 275089"/>
                    <a:gd name="connsiteX4" fmla="*/ 24452 w 1033114"/>
                    <a:gd name="connsiteY4" fmla="*/ 0 h 275089"/>
                    <a:gd name="connsiteX5" fmla="*/ 1008662 w 1033114"/>
                    <a:gd name="connsiteY5" fmla="*/ 0 h 275089"/>
                    <a:gd name="connsiteX6" fmla="*/ 1033115 w 1033114"/>
                    <a:gd name="connsiteY6" fmla="*/ 24452 h 275089"/>
                    <a:gd name="connsiteX7" fmla="*/ 1033115 w 1033114"/>
                    <a:gd name="connsiteY7" fmla="*/ 250637 h 275089"/>
                    <a:gd name="connsiteX8" fmla="*/ 1007440 w 1033114"/>
                    <a:gd name="connsiteY8" fmla="*/ 275090 h 275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3114" h="275089">
                      <a:moveTo>
                        <a:pt x="1007440" y="275090"/>
                      </a:moveTo>
                      <a:lnTo>
                        <a:pt x="24452" y="275090"/>
                      </a:lnTo>
                      <a:cubicBezTo>
                        <a:pt x="11004" y="275090"/>
                        <a:pt x="0" y="264086"/>
                        <a:pt x="0" y="250637"/>
                      </a:cubicBezTo>
                      <a:lnTo>
                        <a:pt x="0" y="24452"/>
                      </a:lnTo>
                      <a:cubicBezTo>
                        <a:pt x="0" y="11004"/>
                        <a:pt x="11004" y="0"/>
                        <a:pt x="24452" y="0"/>
                      </a:cubicBezTo>
                      <a:lnTo>
                        <a:pt x="1008662" y="0"/>
                      </a:lnTo>
                      <a:cubicBezTo>
                        <a:pt x="1022111" y="0"/>
                        <a:pt x="1033115" y="11004"/>
                        <a:pt x="1033115" y="24452"/>
                      </a:cubicBezTo>
                      <a:lnTo>
                        <a:pt x="1033115" y="250637"/>
                      </a:lnTo>
                      <a:cubicBezTo>
                        <a:pt x="1031892" y="264086"/>
                        <a:pt x="1020889" y="275090"/>
                        <a:pt x="1007440" y="275090"/>
                      </a:cubicBezTo>
                      <a:close/>
                    </a:path>
                  </a:pathLst>
                </a:custGeom>
                <a:noFill/>
                <a:ln w="24384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</p:grp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78916D56-9730-4848-96AF-F72255014085}"/>
                  </a:ext>
                </a:extLst>
              </p:cNvPr>
              <p:cNvSpPr/>
              <p:nvPr/>
            </p:nvSpPr>
            <p:spPr>
              <a:xfrm>
                <a:off x="2498892" y="3892751"/>
                <a:ext cx="96587" cy="96587"/>
              </a:xfrm>
              <a:custGeom>
                <a:avLst/>
                <a:gdLst>
                  <a:gd name="connsiteX0" fmla="*/ 0 w 96587"/>
                  <a:gd name="connsiteY0" fmla="*/ 0 h 96587"/>
                  <a:gd name="connsiteX1" fmla="*/ 96587 w 96587"/>
                  <a:gd name="connsiteY1" fmla="*/ 0 h 96587"/>
                  <a:gd name="connsiteX2" fmla="*/ 96587 w 96587"/>
                  <a:gd name="connsiteY2" fmla="*/ 96587 h 96587"/>
                  <a:gd name="connsiteX3" fmla="*/ 0 w 96587"/>
                  <a:gd name="connsiteY3" fmla="*/ 96587 h 9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87" h="96587">
                    <a:moveTo>
                      <a:pt x="0" y="0"/>
                    </a:moveTo>
                    <a:lnTo>
                      <a:pt x="96587" y="0"/>
                    </a:lnTo>
                    <a:lnTo>
                      <a:pt x="96587" y="96587"/>
                    </a:lnTo>
                    <a:lnTo>
                      <a:pt x="0" y="96587"/>
                    </a:lnTo>
                    <a:close/>
                  </a:path>
                </a:pathLst>
              </a:custGeom>
              <a:noFill/>
              <a:ln w="24384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CAF93601-BA3A-9742-85FC-7C1915C8302E}"/>
                  </a:ext>
                </a:extLst>
              </p:cNvPr>
              <p:cNvSpPr/>
              <p:nvPr/>
            </p:nvSpPr>
            <p:spPr>
              <a:xfrm>
                <a:off x="2727522" y="3892751"/>
                <a:ext cx="96587" cy="96587"/>
              </a:xfrm>
              <a:custGeom>
                <a:avLst/>
                <a:gdLst>
                  <a:gd name="connsiteX0" fmla="*/ 0 w 96587"/>
                  <a:gd name="connsiteY0" fmla="*/ 0 h 96587"/>
                  <a:gd name="connsiteX1" fmla="*/ 96587 w 96587"/>
                  <a:gd name="connsiteY1" fmla="*/ 0 h 96587"/>
                  <a:gd name="connsiteX2" fmla="*/ 96587 w 96587"/>
                  <a:gd name="connsiteY2" fmla="*/ 96587 h 96587"/>
                  <a:gd name="connsiteX3" fmla="*/ 0 w 96587"/>
                  <a:gd name="connsiteY3" fmla="*/ 96587 h 9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87" h="96587">
                    <a:moveTo>
                      <a:pt x="0" y="0"/>
                    </a:moveTo>
                    <a:lnTo>
                      <a:pt x="96587" y="0"/>
                    </a:lnTo>
                    <a:lnTo>
                      <a:pt x="96587" y="96587"/>
                    </a:lnTo>
                    <a:lnTo>
                      <a:pt x="0" y="96587"/>
                    </a:lnTo>
                    <a:close/>
                  </a:path>
                </a:pathLst>
              </a:custGeom>
              <a:noFill/>
              <a:ln w="24384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53FFA949-72F8-0840-AF87-8FFBEB1CF933}"/>
                  </a:ext>
                </a:extLst>
              </p:cNvPr>
              <p:cNvSpPr/>
              <p:nvPr/>
            </p:nvSpPr>
            <p:spPr>
              <a:xfrm>
                <a:off x="2479330" y="4456379"/>
                <a:ext cx="758025" cy="92919"/>
              </a:xfrm>
              <a:custGeom>
                <a:avLst/>
                <a:gdLst>
                  <a:gd name="connsiteX0" fmla="*/ 0 w 758025"/>
                  <a:gd name="connsiteY0" fmla="*/ 0 h 92919"/>
                  <a:gd name="connsiteX1" fmla="*/ 758025 w 758025"/>
                  <a:gd name="connsiteY1" fmla="*/ 0 h 92919"/>
                  <a:gd name="connsiteX2" fmla="*/ 758025 w 758025"/>
                  <a:gd name="connsiteY2" fmla="*/ 92919 h 92919"/>
                  <a:gd name="connsiteX3" fmla="*/ 0 w 758025"/>
                  <a:gd name="connsiteY3" fmla="*/ 92919 h 92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8025" h="92919">
                    <a:moveTo>
                      <a:pt x="0" y="0"/>
                    </a:moveTo>
                    <a:lnTo>
                      <a:pt x="758025" y="0"/>
                    </a:lnTo>
                    <a:lnTo>
                      <a:pt x="758025" y="92919"/>
                    </a:lnTo>
                    <a:lnTo>
                      <a:pt x="0" y="92919"/>
                    </a:lnTo>
                    <a:close/>
                  </a:path>
                </a:pathLst>
              </a:custGeom>
              <a:noFill/>
              <a:ln w="2438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FC2C248-0149-1045-A311-E5D25C3016ED}"/>
                  </a:ext>
                </a:extLst>
              </p:cNvPr>
              <p:cNvSpPr/>
              <p:nvPr/>
            </p:nvSpPr>
            <p:spPr>
              <a:xfrm>
                <a:off x="2924364" y="4265650"/>
                <a:ext cx="96587" cy="96587"/>
              </a:xfrm>
              <a:custGeom>
                <a:avLst/>
                <a:gdLst>
                  <a:gd name="connsiteX0" fmla="*/ 0 w 96587"/>
                  <a:gd name="connsiteY0" fmla="*/ 0 h 96587"/>
                  <a:gd name="connsiteX1" fmla="*/ 96587 w 96587"/>
                  <a:gd name="connsiteY1" fmla="*/ 0 h 96587"/>
                  <a:gd name="connsiteX2" fmla="*/ 96587 w 96587"/>
                  <a:gd name="connsiteY2" fmla="*/ 96587 h 96587"/>
                  <a:gd name="connsiteX3" fmla="*/ 0 w 96587"/>
                  <a:gd name="connsiteY3" fmla="*/ 96587 h 9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87" h="96587">
                    <a:moveTo>
                      <a:pt x="0" y="0"/>
                    </a:moveTo>
                    <a:lnTo>
                      <a:pt x="96587" y="0"/>
                    </a:lnTo>
                    <a:lnTo>
                      <a:pt x="96587" y="96587"/>
                    </a:lnTo>
                    <a:lnTo>
                      <a:pt x="0" y="96587"/>
                    </a:lnTo>
                    <a:close/>
                  </a:path>
                </a:pathLst>
              </a:custGeom>
              <a:noFill/>
              <a:ln w="24384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A0EF81E-D531-1C4A-8111-3B837D56F44E}"/>
                  </a:ext>
                </a:extLst>
              </p:cNvPr>
              <p:cNvSpPr/>
              <p:nvPr/>
            </p:nvSpPr>
            <p:spPr>
              <a:xfrm>
                <a:off x="3154216" y="4265650"/>
                <a:ext cx="96587" cy="96587"/>
              </a:xfrm>
              <a:custGeom>
                <a:avLst/>
                <a:gdLst>
                  <a:gd name="connsiteX0" fmla="*/ 0 w 96587"/>
                  <a:gd name="connsiteY0" fmla="*/ 0 h 96587"/>
                  <a:gd name="connsiteX1" fmla="*/ 96587 w 96587"/>
                  <a:gd name="connsiteY1" fmla="*/ 0 h 96587"/>
                  <a:gd name="connsiteX2" fmla="*/ 96587 w 96587"/>
                  <a:gd name="connsiteY2" fmla="*/ 96587 h 96587"/>
                  <a:gd name="connsiteX3" fmla="*/ 0 w 96587"/>
                  <a:gd name="connsiteY3" fmla="*/ 96587 h 9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87" h="96587">
                    <a:moveTo>
                      <a:pt x="0" y="0"/>
                    </a:moveTo>
                    <a:lnTo>
                      <a:pt x="96587" y="0"/>
                    </a:lnTo>
                    <a:lnTo>
                      <a:pt x="96587" y="96587"/>
                    </a:lnTo>
                    <a:lnTo>
                      <a:pt x="0" y="96587"/>
                    </a:lnTo>
                    <a:close/>
                  </a:path>
                </a:pathLst>
              </a:custGeom>
              <a:noFill/>
              <a:ln w="24384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76E7BF0-9F0D-DC4F-8F69-2AC3DF3FEF54}"/>
                  </a:ext>
                </a:extLst>
              </p:cNvPr>
              <p:cNvSpPr/>
              <p:nvPr/>
            </p:nvSpPr>
            <p:spPr>
              <a:xfrm>
                <a:off x="2498892" y="4638550"/>
                <a:ext cx="96587" cy="96587"/>
              </a:xfrm>
              <a:custGeom>
                <a:avLst/>
                <a:gdLst>
                  <a:gd name="connsiteX0" fmla="*/ 0 w 96587"/>
                  <a:gd name="connsiteY0" fmla="*/ 0 h 96587"/>
                  <a:gd name="connsiteX1" fmla="*/ 96587 w 96587"/>
                  <a:gd name="connsiteY1" fmla="*/ 0 h 96587"/>
                  <a:gd name="connsiteX2" fmla="*/ 96587 w 96587"/>
                  <a:gd name="connsiteY2" fmla="*/ 96587 h 96587"/>
                  <a:gd name="connsiteX3" fmla="*/ 0 w 96587"/>
                  <a:gd name="connsiteY3" fmla="*/ 96587 h 9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87" h="96587">
                    <a:moveTo>
                      <a:pt x="0" y="0"/>
                    </a:moveTo>
                    <a:lnTo>
                      <a:pt x="96587" y="0"/>
                    </a:lnTo>
                    <a:lnTo>
                      <a:pt x="96587" y="96587"/>
                    </a:lnTo>
                    <a:lnTo>
                      <a:pt x="0" y="96587"/>
                    </a:lnTo>
                    <a:close/>
                  </a:path>
                </a:pathLst>
              </a:custGeom>
              <a:noFill/>
              <a:ln w="24384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470E0590-C892-2047-A9EA-2B8B8799B050}"/>
                  </a:ext>
                </a:extLst>
              </p:cNvPr>
              <p:cNvSpPr/>
              <p:nvPr/>
            </p:nvSpPr>
            <p:spPr>
              <a:xfrm>
                <a:off x="2727522" y="4638550"/>
                <a:ext cx="96587" cy="96587"/>
              </a:xfrm>
              <a:custGeom>
                <a:avLst/>
                <a:gdLst>
                  <a:gd name="connsiteX0" fmla="*/ 0 w 96587"/>
                  <a:gd name="connsiteY0" fmla="*/ 0 h 96587"/>
                  <a:gd name="connsiteX1" fmla="*/ 96587 w 96587"/>
                  <a:gd name="connsiteY1" fmla="*/ 0 h 96587"/>
                  <a:gd name="connsiteX2" fmla="*/ 96587 w 96587"/>
                  <a:gd name="connsiteY2" fmla="*/ 96587 h 96587"/>
                  <a:gd name="connsiteX3" fmla="*/ 0 w 96587"/>
                  <a:gd name="connsiteY3" fmla="*/ 96587 h 9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587" h="96587">
                    <a:moveTo>
                      <a:pt x="0" y="0"/>
                    </a:moveTo>
                    <a:lnTo>
                      <a:pt x="96587" y="0"/>
                    </a:lnTo>
                    <a:lnTo>
                      <a:pt x="96587" y="96587"/>
                    </a:lnTo>
                    <a:lnTo>
                      <a:pt x="0" y="96587"/>
                    </a:lnTo>
                    <a:close/>
                  </a:path>
                </a:pathLst>
              </a:custGeom>
              <a:noFill/>
              <a:ln w="24384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C1ADE106-3617-004C-A48E-BE3CB4831E22}"/>
                  </a:ext>
                </a:extLst>
              </p:cNvPr>
              <p:cNvSpPr/>
              <p:nvPr/>
            </p:nvSpPr>
            <p:spPr>
              <a:xfrm>
                <a:off x="2446319" y="4824388"/>
                <a:ext cx="249414" cy="92919"/>
              </a:xfrm>
              <a:custGeom>
                <a:avLst/>
                <a:gdLst>
                  <a:gd name="connsiteX0" fmla="*/ 0 w 249414"/>
                  <a:gd name="connsiteY0" fmla="*/ 0 h 92919"/>
                  <a:gd name="connsiteX1" fmla="*/ 249415 w 249414"/>
                  <a:gd name="connsiteY1" fmla="*/ 0 h 92919"/>
                  <a:gd name="connsiteX2" fmla="*/ 249415 w 249414"/>
                  <a:gd name="connsiteY2" fmla="*/ 92919 h 92919"/>
                  <a:gd name="connsiteX3" fmla="*/ 0 w 249414"/>
                  <a:gd name="connsiteY3" fmla="*/ 92919 h 92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414" h="92919">
                    <a:moveTo>
                      <a:pt x="0" y="0"/>
                    </a:moveTo>
                    <a:lnTo>
                      <a:pt x="249415" y="0"/>
                    </a:lnTo>
                    <a:lnTo>
                      <a:pt x="249415" y="92919"/>
                    </a:lnTo>
                    <a:lnTo>
                      <a:pt x="0" y="92919"/>
                    </a:lnTo>
                    <a:close/>
                  </a:path>
                </a:pathLst>
              </a:custGeom>
              <a:noFill/>
              <a:ln w="2438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E0A1FE1-5E30-BE46-A4E7-D5F365A58F8F}"/>
                  </a:ext>
                </a:extLst>
              </p:cNvPr>
              <p:cNvSpPr/>
              <p:nvPr/>
            </p:nvSpPr>
            <p:spPr>
              <a:xfrm>
                <a:off x="3024619" y="4824388"/>
                <a:ext cx="249414" cy="92919"/>
              </a:xfrm>
              <a:custGeom>
                <a:avLst/>
                <a:gdLst>
                  <a:gd name="connsiteX0" fmla="*/ 0 w 249414"/>
                  <a:gd name="connsiteY0" fmla="*/ 0 h 92919"/>
                  <a:gd name="connsiteX1" fmla="*/ 249415 w 249414"/>
                  <a:gd name="connsiteY1" fmla="*/ 0 h 92919"/>
                  <a:gd name="connsiteX2" fmla="*/ 249415 w 249414"/>
                  <a:gd name="connsiteY2" fmla="*/ 92919 h 92919"/>
                  <a:gd name="connsiteX3" fmla="*/ 0 w 249414"/>
                  <a:gd name="connsiteY3" fmla="*/ 92919 h 92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9414" h="92919">
                    <a:moveTo>
                      <a:pt x="0" y="0"/>
                    </a:moveTo>
                    <a:lnTo>
                      <a:pt x="249415" y="0"/>
                    </a:lnTo>
                    <a:lnTo>
                      <a:pt x="249415" y="92919"/>
                    </a:lnTo>
                    <a:lnTo>
                      <a:pt x="0" y="92919"/>
                    </a:lnTo>
                    <a:close/>
                  </a:path>
                </a:pathLst>
              </a:custGeom>
              <a:noFill/>
              <a:ln w="2438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</p:grpSp>
        <p:grpSp>
          <p:nvGrpSpPr>
            <p:cNvPr id="25" name="Graphic 22">
              <a:extLst>
                <a:ext uri="{FF2B5EF4-FFF2-40B4-BE49-F238E27FC236}">
                  <a16:creationId xmlns:a16="http://schemas.microsoft.com/office/drawing/2014/main" id="{919BB21C-BA19-4F4F-A5BE-7B0A920DE80F}"/>
                </a:ext>
              </a:extLst>
            </p:cNvPr>
            <p:cNvGrpSpPr/>
            <p:nvPr/>
          </p:nvGrpSpPr>
          <p:grpSpPr>
            <a:xfrm>
              <a:off x="1803220" y="3308338"/>
              <a:ext cx="848498" cy="1046563"/>
              <a:chOff x="1803220" y="3308338"/>
              <a:chExt cx="848498" cy="1046563"/>
            </a:xfrm>
            <a:noFill/>
          </p:grpSpPr>
          <p:grpSp>
            <p:nvGrpSpPr>
              <p:cNvPr id="26" name="Graphic 22">
                <a:extLst>
                  <a:ext uri="{FF2B5EF4-FFF2-40B4-BE49-F238E27FC236}">
                    <a16:creationId xmlns:a16="http://schemas.microsoft.com/office/drawing/2014/main" id="{AEE9F5D2-F7F4-7A49-82CD-3D4A8BCC9E8B}"/>
                  </a:ext>
                </a:extLst>
              </p:cNvPr>
              <p:cNvGrpSpPr/>
              <p:nvPr/>
            </p:nvGrpSpPr>
            <p:grpSpPr>
              <a:xfrm>
                <a:off x="1803220" y="3308338"/>
                <a:ext cx="848498" cy="803262"/>
                <a:chOff x="1803220" y="3308338"/>
                <a:chExt cx="848498" cy="803262"/>
              </a:xfrm>
              <a:noFill/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CE9039DA-1224-B842-8D05-67911D1A3165}"/>
                    </a:ext>
                  </a:extLst>
                </p:cNvPr>
                <p:cNvSpPr/>
                <p:nvPr/>
              </p:nvSpPr>
              <p:spPr>
                <a:xfrm>
                  <a:off x="1803220" y="3308338"/>
                  <a:ext cx="848498" cy="279980"/>
                </a:xfrm>
                <a:custGeom>
                  <a:avLst/>
                  <a:gdLst>
                    <a:gd name="connsiteX0" fmla="*/ 848499 w 848498"/>
                    <a:gd name="connsiteY0" fmla="*/ 147937 h 279980"/>
                    <a:gd name="connsiteX1" fmla="*/ 424250 w 848498"/>
                    <a:gd name="connsiteY1" fmla="*/ 279980 h 279980"/>
                    <a:gd name="connsiteX2" fmla="*/ 0 w 848498"/>
                    <a:gd name="connsiteY2" fmla="*/ 147937 h 279980"/>
                    <a:gd name="connsiteX3" fmla="*/ 424250 w 848498"/>
                    <a:gd name="connsiteY3" fmla="*/ 0 h 279980"/>
                    <a:gd name="connsiteX4" fmla="*/ 848499 w 848498"/>
                    <a:gd name="connsiteY4" fmla="*/ 147937 h 279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8498" h="279980">
                      <a:moveTo>
                        <a:pt x="848499" y="147937"/>
                      </a:moveTo>
                      <a:cubicBezTo>
                        <a:pt x="848499" y="221294"/>
                        <a:pt x="669996" y="279980"/>
                        <a:pt x="424250" y="279980"/>
                      </a:cubicBezTo>
                      <a:cubicBezTo>
                        <a:pt x="178503" y="279980"/>
                        <a:pt x="0" y="221294"/>
                        <a:pt x="0" y="147937"/>
                      </a:cubicBezTo>
                      <a:cubicBezTo>
                        <a:pt x="0" y="74580"/>
                        <a:pt x="178503" y="0"/>
                        <a:pt x="424250" y="0"/>
                      </a:cubicBezTo>
                      <a:cubicBezTo>
                        <a:pt x="669996" y="0"/>
                        <a:pt x="848499" y="74580"/>
                        <a:pt x="848499" y="147937"/>
                      </a:cubicBezTo>
                      <a:close/>
                    </a:path>
                  </a:pathLst>
                </a:custGeom>
                <a:noFill/>
                <a:ln w="24384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EDB96BA5-DE6A-8F4D-9B38-4A67AD948273}"/>
                    </a:ext>
                  </a:extLst>
                </p:cNvPr>
                <p:cNvSpPr/>
                <p:nvPr/>
              </p:nvSpPr>
              <p:spPr>
                <a:xfrm>
                  <a:off x="1803220" y="3719139"/>
                  <a:ext cx="424249" cy="132043"/>
                </a:xfrm>
                <a:custGeom>
                  <a:avLst/>
                  <a:gdLst>
                    <a:gd name="connsiteX0" fmla="*/ 424250 w 424249"/>
                    <a:gd name="connsiteY0" fmla="*/ 132043 h 132043"/>
                    <a:gd name="connsiteX1" fmla="*/ 0 w 424249"/>
                    <a:gd name="connsiteY1" fmla="*/ 0 h 132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4249" h="132043">
                      <a:moveTo>
                        <a:pt x="424250" y="132043"/>
                      </a:moveTo>
                      <a:cubicBezTo>
                        <a:pt x="178503" y="132043"/>
                        <a:pt x="0" y="73357"/>
                        <a:pt x="0" y="0"/>
                      </a:cubicBezTo>
                    </a:path>
                  </a:pathLst>
                </a:custGeom>
                <a:noFill/>
                <a:ln w="24384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94386A7C-53DD-EB4A-9D39-701D66604F93}"/>
                    </a:ext>
                  </a:extLst>
                </p:cNvPr>
                <p:cNvSpPr/>
                <p:nvPr/>
              </p:nvSpPr>
              <p:spPr>
                <a:xfrm>
                  <a:off x="1803220" y="3979557"/>
                  <a:ext cx="424249" cy="132043"/>
                </a:xfrm>
                <a:custGeom>
                  <a:avLst/>
                  <a:gdLst>
                    <a:gd name="connsiteX0" fmla="*/ 424250 w 424249"/>
                    <a:gd name="connsiteY0" fmla="*/ 132043 h 132043"/>
                    <a:gd name="connsiteX1" fmla="*/ 0 w 424249"/>
                    <a:gd name="connsiteY1" fmla="*/ 0 h 132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24249" h="132043">
                      <a:moveTo>
                        <a:pt x="424250" y="132043"/>
                      </a:moveTo>
                      <a:cubicBezTo>
                        <a:pt x="178503" y="132043"/>
                        <a:pt x="0" y="73357"/>
                        <a:pt x="0" y="0"/>
                      </a:cubicBezTo>
                    </a:path>
                  </a:pathLst>
                </a:custGeom>
                <a:noFill/>
                <a:ln w="24384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ES" sz="1500"/>
                </a:p>
              </p:txBody>
            </p:sp>
          </p:grp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365E58-29B2-F742-8C6A-4207776C2C8E}"/>
                  </a:ext>
                </a:extLst>
              </p:cNvPr>
              <p:cNvSpPr/>
              <p:nvPr/>
            </p:nvSpPr>
            <p:spPr>
              <a:xfrm>
                <a:off x="1804443" y="3447717"/>
                <a:ext cx="12226" cy="777586"/>
              </a:xfrm>
              <a:custGeom>
                <a:avLst/>
                <a:gdLst>
                  <a:gd name="connsiteX0" fmla="*/ 0 w 12226"/>
                  <a:gd name="connsiteY0" fmla="*/ 0 h 777586"/>
                  <a:gd name="connsiteX1" fmla="*/ 0 w 12226"/>
                  <a:gd name="connsiteY1" fmla="*/ 777587 h 777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26" h="777586">
                    <a:moveTo>
                      <a:pt x="0" y="0"/>
                    </a:moveTo>
                    <a:lnTo>
                      <a:pt x="0" y="777587"/>
                    </a:lnTo>
                  </a:path>
                </a:pathLst>
              </a:custGeom>
              <a:ln w="2438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6FB1C57-88A0-8E48-8C8E-F17244F51949}"/>
                  </a:ext>
                </a:extLst>
              </p:cNvPr>
              <p:cNvSpPr/>
              <p:nvPr/>
            </p:nvSpPr>
            <p:spPr>
              <a:xfrm>
                <a:off x="2651719" y="3456275"/>
                <a:ext cx="12226" cy="245746"/>
              </a:xfrm>
              <a:custGeom>
                <a:avLst/>
                <a:gdLst>
                  <a:gd name="connsiteX0" fmla="*/ 0 w 12226"/>
                  <a:gd name="connsiteY0" fmla="*/ 0 h 245746"/>
                  <a:gd name="connsiteX1" fmla="*/ 0 w 12226"/>
                  <a:gd name="connsiteY1" fmla="*/ 245747 h 24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26" h="245746">
                    <a:moveTo>
                      <a:pt x="0" y="0"/>
                    </a:moveTo>
                    <a:lnTo>
                      <a:pt x="0" y="245747"/>
                    </a:lnTo>
                  </a:path>
                </a:pathLst>
              </a:custGeom>
              <a:ln w="2438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321B7A3-788D-0745-9984-C74C9390B654}"/>
                  </a:ext>
                </a:extLst>
              </p:cNvPr>
              <p:cNvSpPr/>
              <p:nvPr/>
            </p:nvSpPr>
            <p:spPr>
              <a:xfrm>
                <a:off x="1804443" y="4222858"/>
                <a:ext cx="442588" cy="132043"/>
              </a:xfrm>
              <a:custGeom>
                <a:avLst/>
                <a:gdLst>
                  <a:gd name="connsiteX0" fmla="*/ 442589 w 442588"/>
                  <a:gd name="connsiteY0" fmla="*/ 132043 h 132043"/>
                  <a:gd name="connsiteX1" fmla="*/ 0 w 442588"/>
                  <a:gd name="connsiteY1" fmla="*/ 0 h 132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2588" h="132043">
                    <a:moveTo>
                      <a:pt x="442589" y="132043"/>
                    </a:moveTo>
                    <a:cubicBezTo>
                      <a:pt x="196842" y="132043"/>
                      <a:pt x="0" y="73357"/>
                      <a:pt x="0" y="0"/>
                    </a:cubicBezTo>
                  </a:path>
                </a:pathLst>
              </a:custGeom>
              <a:noFill/>
              <a:ln w="24384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ES" sz="15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4031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181C7A1-600D-904F-BF4F-8C923D55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76" y="636970"/>
            <a:ext cx="3636239" cy="899665"/>
          </a:xfrm>
        </p:spPr>
        <p:txBody>
          <a:bodyPr/>
          <a:lstStyle/>
          <a:p>
            <a:r>
              <a:rPr lang="en-US" dirty="0"/>
              <a:t>Spare</a:t>
            </a:r>
            <a:r>
              <a:rPr lang="en-US" sz="2900" dirty="0"/>
              <a:t> capacity at scale</a:t>
            </a:r>
            <a:endParaRPr lang="en-US" sz="29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4F0C3C-F515-7444-86C2-E04F19535E21}"/>
              </a:ext>
            </a:extLst>
          </p:cNvPr>
          <p:cNvCxnSpPr/>
          <p:nvPr/>
        </p:nvCxnSpPr>
        <p:spPr>
          <a:xfrm>
            <a:off x="0" y="4095296"/>
            <a:ext cx="12217216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BB4B2A-3E65-AF48-BDAC-46F312760F53}"/>
              </a:ext>
            </a:extLst>
          </p:cNvPr>
          <p:cNvCxnSpPr>
            <a:cxnSpLocks/>
          </p:cNvCxnSpPr>
          <p:nvPr/>
        </p:nvCxnSpPr>
        <p:spPr>
          <a:xfrm flipH="1">
            <a:off x="-11448" y="6237493"/>
            <a:ext cx="12217216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4D70347-A650-B744-BAA7-D71749041F37}"/>
              </a:ext>
            </a:extLst>
          </p:cNvPr>
          <p:cNvSpPr/>
          <p:nvPr/>
        </p:nvSpPr>
        <p:spPr>
          <a:xfrm>
            <a:off x="4650325" y="4198605"/>
            <a:ext cx="7115411" cy="1836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 2.3 million simulation jobs on a</a:t>
            </a:r>
          </a:p>
          <a:p>
            <a:r>
              <a:rPr lang="en-US" sz="2833" dirty="0">
                <a:solidFill>
                  <a:schemeClr val="accent5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single </a:t>
            </a:r>
            <a:r>
              <a:rPr lang="en-US" sz="2833" dirty="0">
                <a:solidFill>
                  <a:schemeClr val="accent5"/>
                </a:solidFill>
                <a:latin typeface="Amazon Ember Light" panose="020B0403020204020204" pitchFamily="34" charset="0"/>
              </a:rPr>
              <a:t>HPC </a:t>
            </a:r>
            <a:r>
              <a:rPr lang="en-US" sz="2833" dirty="0">
                <a:solidFill>
                  <a:schemeClr val="accent5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cluster of 1 million vCPUs</a:t>
            </a:r>
          </a:p>
          <a:p>
            <a:r>
              <a:rPr lang="en-US" sz="28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built using Amazon EC2 Spot Instances.</a:t>
            </a:r>
          </a:p>
          <a:p>
            <a:r>
              <a:rPr lang="en-US" sz="28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Time to results: 20 Days </a:t>
            </a:r>
            <a:r>
              <a:rPr lang="en-US" sz="283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sym typeface="Wingdings" panose="05000000000000000000" pitchFamily="2" charset="2"/>
              </a:rPr>
              <a:t> 8 hours</a:t>
            </a:r>
            <a:endParaRPr lang="en-US" sz="283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785BD5-4E1B-B443-ABD2-CFF72222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96" y="4846214"/>
            <a:ext cx="3881160" cy="67332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714DE8-9AD8-6348-BEFB-EA808253CABB}"/>
              </a:ext>
            </a:extLst>
          </p:cNvPr>
          <p:cNvCxnSpPr/>
          <p:nvPr/>
        </p:nvCxnSpPr>
        <p:spPr>
          <a:xfrm>
            <a:off x="4152900" y="4099439"/>
            <a:ext cx="0" cy="21300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632B322-1FF1-9C45-80D2-46E3D053A5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38"/>
          <a:stretch/>
        </p:blipFill>
        <p:spPr>
          <a:xfrm>
            <a:off x="4197615" y="546721"/>
            <a:ext cx="6802987" cy="31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646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0A94-3604-454A-8C4E-F900A9850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8DFDE43-80CD-2144-BFA9-BDC9737C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6096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EC2 Spot instance pools explained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39CFF5-B9E5-7840-BBD8-20B6A47B4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863" y="1528657"/>
            <a:ext cx="3009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</a:rPr>
              <a:t>Each instance family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8E915-71C5-4941-B42B-21F8A605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863" y="1975916"/>
            <a:ext cx="27526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</a:rPr>
              <a:t>Each instance size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5F532-32F1-E64C-A668-360A6E30B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863" y="2381159"/>
            <a:ext cx="31933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</a:rPr>
              <a:t>Each Availability Zone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B99FD-625F-7542-8413-9A13C6B2B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863" y="2797937"/>
            <a:ext cx="22220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FFFFFF"/>
                </a:solidFill>
              </a:rPr>
              <a:t>In every region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06FD77-816D-D841-927C-350B0616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863" y="3184234"/>
            <a:ext cx="5296643" cy="50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rgbClr val="4D4D4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667" dirty="0">
                <a:solidFill>
                  <a:srgbClr val="FFFFFF"/>
                </a:solidFill>
              </a:rPr>
              <a:t>Is a separate </a:t>
            </a:r>
            <a:r>
              <a:rPr lang="en-US" altLang="en-US" sz="2667" b="1" i="1" u="sng" dirty="0">
                <a:solidFill>
                  <a:srgbClr val="FFFFFF"/>
                </a:solidFill>
              </a:rPr>
              <a:t>Spot capacity pool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A63AC0E-A170-F74B-945B-069CDB364C49}"/>
              </a:ext>
            </a:extLst>
          </p:cNvPr>
          <p:cNvSpPr/>
          <p:nvPr/>
        </p:nvSpPr>
        <p:spPr>
          <a:xfrm>
            <a:off x="5499981" y="4401820"/>
            <a:ext cx="510116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FFFF"/>
                </a:solidFill>
                <a:latin typeface="Arial"/>
              </a:rPr>
              <a:t>R5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3D485AA-3B69-414C-92D0-98BA0F73E82A}"/>
              </a:ext>
            </a:extLst>
          </p:cNvPr>
          <p:cNvSpPr/>
          <p:nvPr/>
        </p:nvSpPr>
        <p:spPr>
          <a:xfrm>
            <a:off x="6063120" y="5056474"/>
            <a:ext cx="596645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FFFF"/>
                </a:solidFill>
                <a:latin typeface="Arial"/>
              </a:rPr>
              <a:t>M4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9463F1F-52E2-034D-A504-F791315502D2}"/>
              </a:ext>
            </a:extLst>
          </p:cNvPr>
          <p:cNvSpPr/>
          <p:nvPr/>
        </p:nvSpPr>
        <p:spPr>
          <a:xfrm>
            <a:off x="2559887" y="2109471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$0.27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3AC6E1C-2C6E-F74B-BF7F-585E0B3F9B62}"/>
              </a:ext>
            </a:extLst>
          </p:cNvPr>
          <p:cNvSpPr/>
          <p:nvPr/>
        </p:nvSpPr>
        <p:spPr>
          <a:xfrm>
            <a:off x="3400203" y="2109471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$0.29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DF0D54-8426-0A46-BE36-0DC789BC67E9}"/>
              </a:ext>
            </a:extLst>
          </p:cNvPr>
          <p:cNvSpPr/>
          <p:nvPr/>
        </p:nvSpPr>
        <p:spPr>
          <a:xfrm>
            <a:off x="1717454" y="2109471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$0.50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9B14951-5086-9C46-80FE-C02ACD4DF2C4}"/>
              </a:ext>
            </a:extLst>
          </p:cNvPr>
          <p:cNvSpPr/>
          <p:nvPr/>
        </p:nvSpPr>
        <p:spPr>
          <a:xfrm>
            <a:off x="2559887" y="1564641"/>
            <a:ext cx="711200" cy="463551"/>
          </a:xfrm>
          <a:prstGeom prst="roundRect">
            <a:avLst>
              <a:gd name="adj" fmla="val 7800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Arial"/>
              </a:rPr>
              <a:t>1b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7CCF61B-4FED-DD4D-864F-B8A363220A33}"/>
              </a:ext>
            </a:extLst>
          </p:cNvPr>
          <p:cNvSpPr/>
          <p:nvPr/>
        </p:nvSpPr>
        <p:spPr>
          <a:xfrm>
            <a:off x="3400203" y="1564641"/>
            <a:ext cx="711200" cy="463551"/>
          </a:xfrm>
          <a:prstGeom prst="roundRect">
            <a:avLst>
              <a:gd name="adj" fmla="val 7800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1c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7131CEB-87D8-7943-B285-2161828453BB}"/>
              </a:ext>
            </a:extLst>
          </p:cNvPr>
          <p:cNvSpPr/>
          <p:nvPr/>
        </p:nvSpPr>
        <p:spPr>
          <a:xfrm>
            <a:off x="1717454" y="1564641"/>
            <a:ext cx="711200" cy="463551"/>
          </a:xfrm>
          <a:prstGeom prst="roundRect">
            <a:avLst>
              <a:gd name="adj" fmla="val 7800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Arial"/>
              </a:rPr>
              <a:t>1a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6697A8-1E7B-544D-A679-CECDBA30283A}"/>
              </a:ext>
            </a:extLst>
          </p:cNvPr>
          <p:cNvSpPr/>
          <p:nvPr/>
        </p:nvSpPr>
        <p:spPr>
          <a:xfrm>
            <a:off x="1078223" y="2109471"/>
            <a:ext cx="510116" cy="723900"/>
          </a:xfrm>
          <a:prstGeom prst="roundRect">
            <a:avLst>
              <a:gd name="adj" fmla="val 7800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8XL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65EE8F7-301C-2347-B52F-7E2F3771FD6D}"/>
              </a:ext>
            </a:extLst>
          </p:cNvPr>
          <p:cNvSpPr/>
          <p:nvPr/>
        </p:nvSpPr>
        <p:spPr>
          <a:xfrm>
            <a:off x="2551420" y="2926927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$0.30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CAC7801-59D1-9E41-94B8-C8745E8CBB5E}"/>
              </a:ext>
            </a:extLst>
          </p:cNvPr>
          <p:cNvSpPr/>
          <p:nvPr/>
        </p:nvSpPr>
        <p:spPr>
          <a:xfrm>
            <a:off x="3393854" y="2926927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$0.16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C6336ED-2E26-184D-8FB2-1C20208191D7}"/>
              </a:ext>
            </a:extLst>
          </p:cNvPr>
          <p:cNvSpPr/>
          <p:nvPr/>
        </p:nvSpPr>
        <p:spPr>
          <a:xfrm>
            <a:off x="1711103" y="2926927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$0.21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5477B5A-153C-0342-BD88-A96710FC69AC}"/>
              </a:ext>
            </a:extLst>
          </p:cNvPr>
          <p:cNvSpPr/>
          <p:nvPr/>
        </p:nvSpPr>
        <p:spPr>
          <a:xfrm>
            <a:off x="1071870" y="2926927"/>
            <a:ext cx="510117" cy="723900"/>
          </a:xfrm>
          <a:prstGeom prst="roundRect">
            <a:avLst>
              <a:gd name="adj" fmla="val 7800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4XL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3253A7B-8941-F549-88A5-7EC6D532B063}"/>
              </a:ext>
            </a:extLst>
          </p:cNvPr>
          <p:cNvSpPr/>
          <p:nvPr/>
        </p:nvSpPr>
        <p:spPr>
          <a:xfrm>
            <a:off x="2551420" y="3754544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$0.07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331A088-D14B-A640-8307-E200FEB5D463}"/>
              </a:ext>
            </a:extLst>
          </p:cNvPr>
          <p:cNvSpPr/>
          <p:nvPr/>
        </p:nvSpPr>
        <p:spPr>
          <a:xfrm>
            <a:off x="3393854" y="3754544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$0.08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89BC60B-5A55-6E4C-9F2B-16B2C2536986}"/>
              </a:ext>
            </a:extLst>
          </p:cNvPr>
          <p:cNvSpPr/>
          <p:nvPr/>
        </p:nvSpPr>
        <p:spPr>
          <a:xfrm>
            <a:off x="1711103" y="3754544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$0.08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156C0DF-9298-7A41-92A7-A5663C6BD4E8}"/>
              </a:ext>
            </a:extLst>
          </p:cNvPr>
          <p:cNvSpPr/>
          <p:nvPr/>
        </p:nvSpPr>
        <p:spPr>
          <a:xfrm>
            <a:off x="1071870" y="3754544"/>
            <a:ext cx="510117" cy="723900"/>
          </a:xfrm>
          <a:prstGeom prst="roundRect">
            <a:avLst>
              <a:gd name="adj" fmla="val 7800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2XL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A0C0E4F-FBE2-A34F-8329-8FF52CA4631B}"/>
              </a:ext>
            </a:extLst>
          </p:cNvPr>
          <p:cNvSpPr/>
          <p:nvPr/>
        </p:nvSpPr>
        <p:spPr>
          <a:xfrm>
            <a:off x="2549727" y="4582160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$0.05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49912B0-29DC-1149-A31A-7632776CD3F6}"/>
              </a:ext>
            </a:extLst>
          </p:cNvPr>
          <p:cNvSpPr/>
          <p:nvPr/>
        </p:nvSpPr>
        <p:spPr>
          <a:xfrm>
            <a:off x="3390043" y="4582160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$0.04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F40E1D9-12D8-9341-8E1D-21232A43FAA1}"/>
              </a:ext>
            </a:extLst>
          </p:cNvPr>
          <p:cNvSpPr/>
          <p:nvPr/>
        </p:nvSpPr>
        <p:spPr>
          <a:xfrm>
            <a:off x="1707294" y="4582160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$0.04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7B75F8B-6A34-C143-BA80-19D744B028AB}"/>
              </a:ext>
            </a:extLst>
          </p:cNvPr>
          <p:cNvSpPr/>
          <p:nvPr/>
        </p:nvSpPr>
        <p:spPr>
          <a:xfrm>
            <a:off x="1068063" y="4582160"/>
            <a:ext cx="510116" cy="723900"/>
          </a:xfrm>
          <a:prstGeom prst="roundRect">
            <a:avLst>
              <a:gd name="adj" fmla="val 7800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XL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57C5D07-9C8D-8341-8050-5DE675FC0B77}"/>
              </a:ext>
            </a:extLst>
          </p:cNvPr>
          <p:cNvSpPr/>
          <p:nvPr/>
        </p:nvSpPr>
        <p:spPr>
          <a:xfrm>
            <a:off x="2551420" y="5409777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$0.01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BB09BA7-8368-344B-BADE-E47FC7D1A821}"/>
              </a:ext>
            </a:extLst>
          </p:cNvPr>
          <p:cNvSpPr/>
          <p:nvPr/>
        </p:nvSpPr>
        <p:spPr>
          <a:xfrm>
            <a:off x="3393854" y="5409777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$0.04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E015D31-02B4-864C-A6D9-E371B5AE5939}"/>
              </a:ext>
            </a:extLst>
          </p:cNvPr>
          <p:cNvSpPr/>
          <p:nvPr/>
        </p:nvSpPr>
        <p:spPr>
          <a:xfrm>
            <a:off x="1711103" y="5409777"/>
            <a:ext cx="711200" cy="723900"/>
          </a:xfrm>
          <a:prstGeom prst="roundRect">
            <a:avLst>
              <a:gd name="adj" fmla="val 7800"/>
            </a:avLst>
          </a:prstGeom>
          <a:solidFill>
            <a:srgbClr val="F79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$0.01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97B62CA-6B79-094F-A389-37C0BEF29BBE}"/>
              </a:ext>
            </a:extLst>
          </p:cNvPr>
          <p:cNvSpPr/>
          <p:nvPr/>
        </p:nvSpPr>
        <p:spPr>
          <a:xfrm>
            <a:off x="1071870" y="5409777"/>
            <a:ext cx="510117" cy="723900"/>
          </a:xfrm>
          <a:prstGeom prst="roundRect">
            <a:avLst>
              <a:gd name="adj" fmla="val 7800"/>
            </a:avLst>
          </a:prstGeom>
          <a:solidFill>
            <a:schemeClr val="bg1">
              <a:lumMod val="90000"/>
              <a:lumOff val="10000"/>
            </a:schemeClr>
          </a:solidFill>
          <a:ln>
            <a:solidFill>
              <a:srgbClr val="F798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736FE13-3CF1-5D45-86B8-40192FA4E145}"/>
              </a:ext>
            </a:extLst>
          </p:cNvPr>
          <p:cNvSpPr/>
          <p:nvPr/>
        </p:nvSpPr>
        <p:spPr>
          <a:xfrm>
            <a:off x="1078223" y="1564641"/>
            <a:ext cx="510116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FFFF"/>
                </a:solidFill>
                <a:latin typeface="Arial"/>
              </a:rPr>
              <a:t>C5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BCBCF1-D009-984A-A34D-05F1C695B25A}"/>
              </a:ext>
            </a:extLst>
          </p:cNvPr>
          <p:cNvSpPr/>
          <p:nvPr/>
        </p:nvSpPr>
        <p:spPr>
          <a:xfrm>
            <a:off x="4248987" y="2109471"/>
            <a:ext cx="711200" cy="723900"/>
          </a:xfrm>
          <a:prstGeom prst="roundRect">
            <a:avLst>
              <a:gd name="adj" fmla="val 7800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$1.76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25C693E-252B-4D43-B499-34A77A820D4D}"/>
              </a:ext>
            </a:extLst>
          </p:cNvPr>
          <p:cNvSpPr/>
          <p:nvPr/>
        </p:nvSpPr>
        <p:spPr>
          <a:xfrm>
            <a:off x="4248987" y="1564641"/>
            <a:ext cx="711200" cy="463551"/>
          </a:xfrm>
          <a:prstGeom prst="roundRect">
            <a:avLst>
              <a:gd name="adj" fmla="val 7800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On</a:t>
            </a:r>
          </a:p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Demand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A90356F-9580-5443-93F3-585E4A9C68D4}"/>
              </a:ext>
            </a:extLst>
          </p:cNvPr>
          <p:cNvSpPr/>
          <p:nvPr/>
        </p:nvSpPr>
        <p:spPr>
          <a:xfrm>
            <a:off x="4242636" y="2926927"/>
            <a:ext cx="711200" cy="723900"/>
          </a:xfrm>
          <a:prstGeom prst="roundRect">
            <a:avLst>
              <a:gd name="adj" fmla="val 7800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$0.88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4523859-3152-BB40-A389-97B92B14252C}"/>
              </a:ext>
            </a:extLst>
          </p:cNvPr>
          <p:cNvSpPr/>
          <p:nvPr/>
        </p:nvSpPr>
        <p:spPr>
          <a:xfrm>
            <a:off x="4242636" y="3754544"/>
            <a:ext cx="711200" cy="723900"/>
          </a:xfrm>
          <a:prstGeom prst="roundRect">
            <a:avLst>
              <a:gd name="adj" fmla="val 7800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$0.44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1F27516-0228-C440-806B-177973A8ABAD}"/>
              </a:ext>
            </a:extLst>
          </p:cNvPr>
          <p:cNvSpPr/>
          <p:nvPr/>
        </p:nvSpPr>
        <p:spPr>
          <a:xfrm>
            <a:off x="4238827" y="4582160"/>
            <a:ext cx="711200" cy="723900"/>
          </a:xfrm>
          <a:prstGeom prst="roundRect">
            <a:avLst>
              <a:gd name="adj" fmla="val 7800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$0.22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34DAADF-0348-524F-9C9B-E1E21151ABA5}"/>
              </a:ext>
            </a:extLst>
          </p:cNvPr>
          <p:cNvSpPr/>
          <p:nvPr/>
        </p:nvSpPr>
        <p:spPr>
          <a:xfrm>
            <a:off x="4242636" y="5409777"/>
            <a:ext cx="711200" cy="723900"/>
          </a:xfrm>
          <a:prstGeom prst="roundRect">
            <a:avLst>
              <a:gd name="adj" fmla="val 7800"/>
            </a:avLst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FFFFFF"/>
                </a:solidFill>
                <a:latin typeface="Arial"/>
              </a:rPr>
              <a:t>$0.11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6599A2-9959-6444-A00B-EC68440E4163}"/>
              </a:ext>
            </a:extLst>
          </p:cNvPr>
          <p:cNvSpPr/>
          <p:nvPr/>
        </p:nvSpPr>
        <p:spPr>
          <a:xfrm>
            <a:off x="10195340" y="4917330"/>
            <a:ext cx="607657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FFFF"/>
                </a:solidFill>
                <a:latin typeface="Arial"/>
              </a:rPr>
              <a:t>M</a:t>
            </a:r>
            <a:r>
              <a:rPr lang="he-IL" sz="2800" b="1" dirty="0">
                <a:solidFill>
                  <a:srgbClr val="FFFFFF"/>
                </a:solidFill>
                <a:latin typeface="Arial"/>
                <a:cs typeface="Arial" panose="020B0604020202020204" pitchFamily="34" charset="0"/>
              </a:rPr>
              <a:t>5</a:t>
            </a:r>
            <a:endParaRPr lang="en-US" sz="28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8A8CE9-D9F5-4E41-97BC-EA343FE6D2BF}"/>
              </a:ext>
            </a:extLst>
          </p:cNvPr>
          <p:cNvSpPr/>
          <p:nvPr/>
        </p:nvSpPr>
        <p:spPr>
          <a:xfrm>
            <a:off x="7838411" y="4294852"/>
            <a:ext cx="510116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>
                <a:solidFill>
                  <a:srgbClr val="FFFFFF"/>
                </a:solidFill>
                <a:latin typeface="Arial"/>
              </a:rPr>
              <a:t>I3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64D8626-66C9-3249-9732-4392C369C809}"/>
              </a:ext>
            </a:extLst>
          </p:cNvPr>
          <p:cNvSpPr/>
          <p:nvPr/>
        </p:nvSpPr>
        <p:spPr>
          <a:xfrm>
            <a:off x="9020400" y="4401820"/>
            <a:ext cx="510689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>
                <a:solidFill>
                  <a:srgbClr val="FFFFFF"/>
                </a:solidFill>
                <a:latin typeface="Arial"/>
              </a:rPr>
              <a:t>C4</a:t>
            </a:r>
            <a:endParaRPr lang="en-US" sz="28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9751664-E838-0843-BF68-A71EA1D96091}"/>
              </a:ext>
            </a:extLst>
          </p:cNvPr>
          <p:cNvSpPr/>
          <p:nvPr/>
        </p:nvSpPr>
        <p:spPr>
          <a:xfrm>
            <a:off x="6840867" y="4556338"/>
            <a:ext cx="510116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>
                <a:solidFill>
                  <a:srgbClr val="FFFFFF"/>
                </a:solidFill>
                <a:latin typeface="Arial"/>
              </a:rPr>
              <a:t>R4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564D8ED-8570-C149-9D5F-A536E991DF4E}"/>
              </a:ext>
            </a:extLst>
          </p:cNvPr>
          <p:cNvSpPr/>
          <p:nvPr/>
        </p:nvSpPr>
        <p:spPr>
          <a:xfrm>
            <a:off x="7711259" y="5128054"/>
            <a:ext cx="764419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FFFF"/>
                </a:solidFill>
                <a:latin typeface="Arial"/>
              </a:rPr>
              <a:t>i3en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0606AE8-0AA5-FA48-A646-B918E2446D2B}"/>
              </a:ext>
            </a:extLst>
          </p:cNvPr>
          <p:cNvSpPr/>
          <p:nvPr/>
        </p:nvSpPr>
        <p:spPr>
          <a:xfrm>
            <a:off x="9036534" y="5128054"/>
            <a:ext cx="691987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FFFF"/>
                </a:solidFill>
                <a:latin typeface="Arial"/>
              </a:rPr>
              <a:t>R5a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D1C2229-BEEA-DE4F-9BB5-520A9511692E}"/>
              </a:ext>
            </a:extLst>
          </p:cNvPr>
          <p:cNvSpPr/>
          <p:nvPr/>
        </p:nvSpPr>
        <p:spPr>
          <a:xfrm>
            <a:off x="11165980" y="4443542"/>
            <a:ext cx="775259" cy="463551"/>
          </a:xfrm>
          <a:prstGeom prst="roundRect">
            <a:avLst>
              <a:gd name="adj" fmla="val 78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defTabSz="6095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>
                <a:solidFill>
                  <a:srgbClr val="FFFFFF"/>
                </a:solidFill>
                <a:latin typeface="Arial"/>
              </a:rPr>
              <a:t>R5d</a:t>
            </a:r>
          </a:p>
        </p:txBody>
      </p:sp>
    </p:spTree>
    <p:extLst>
      <p:ext uri="{BB962C8B-B14F-4D97-AF65-F5344CB8AC3E}">
        <p14:creationId xmlns:p14="http://schemas.microsoft.com/office/powerpoint/2010/main" val="684585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5" grpId="0" animBg="1"/>
      <p:bldP spid="29" grpId="0" animBg="1"/>
      <p:bldP spid="33" grpId="0" animBg="1"/>
      <p:bldP spid="34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2649FE7F-E48F-104B-8233-3328D48922E9}" vid="{36F577C7-69CB-7349-B75B-6487700F6651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Dark</Template>
  <TotalTime>6713</TotalTime>
  <Words>2006</Words>
  <Application>Microsoft Macintosh PowerPoint</Application>
  <PresentationFormat>Widescreen</PresentationFormat>
  <Paragraphs>441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Amazon Ember Light</vt:lpstr>
      <vt:lpstr>Amazon Ember Display</vt:lpstr>
      <vt:lpstr>Lucida Console</vt:lpstr>
      <vt:lpstr>Amazon Ember Heavy</vt:lpstr>
      <vt:lpstr>Calibri</vt:lpstr>
      <vt:lpstr>Arial</vt:lpstr>
      <vt:lpstr>Wingdings</vt:lpstr>
      <vt:lpstr>Amazon Ember</vt:lpstr>
      <vt:lpstr>Courier New</vt:lpstr>
      <vt:lpstr>Amazon Ember Regular</vt:lpstr>
      <vt:lpstr>AWS Confidential Dark</vt:lpstr>
      <vt:lpstr>AWS Containers Roadshow LATAM 2022</vt:lpstr>
      <vt:lpstr>Flexible Compute</vt:lpstr>
      <vt:lpstr>Agenda</vt:lpstr>
      <vt:lpstr>EC2 Spot</vt:lpstr>
      <vt:lpstr>EC2 Spot knowledge check</vt:lpstr>
      <vt:lpstr>Amazon EC2 purchase options</vt:lpstr>
      <vt:lpstr>What are EC2 Spot Instances?</vt:lpstr>
      <vt:lpstr>Spare capacity at scale</vt:lpstr>
      <vt:lpstr>EC2 Spot instance pools explained</vt:lpstr>
      <vt:lpstr>What about interruptions?</vt:lpstr>
      <vt:lpstr>EC2 Spot Instances - Interruptions</vt:lpstr>
      <vt:lpstr>EKS and EC2 Spot</vt:lpstr>
      <vt:lpstr>EKS Cluster Architecture and Node Provisioning</vt:lpstr>
      <vt:lpstr>Amazon EKS managed node groups with EC2 Spot</vt:lpstr>
      <vt:lpstr>Configuring managed node groups</vt:lpstr>
      <vt:lpstr>EKS managed node group Capacity Rebalancing</vt:lpstr>
      <vt:lpstr>Scaling Application and Infrastructure </vt:lpstr>
      <vt:lpstr>Auto Scaling the Application &amp; Cluster</vt:lpstr>
      <vt:lpstr>HPA introduction</vt:lpstr>
      <vt:lpstr>Cluster Autoscaler scale-up </vt:lpstr>
      <vt:lpstr>Going large scale with multiple node groups</vt:lpstr>
      <vt:lpstr>PowerPoint Presentation</vt:lpstr>
      <vt:lpstr>Karpenter for Groupless provisioning and Autoscaling </vt:lpstr>
      <vt:lpstr>How Karpenter works </vt:lpstr>
      <vt:lpstr>How Karpenter provisions nodes on AWS</vt:lpstr>
      <vt:lpstr>Tools</vt:lpstr>
      <vt:lpstr>Spot Placement Score</vt:lpstr>
      <vt:lpstr>Fault Injection Simulator – for EC2 Spot</vt:lpstr>
      <vt:lpstr>Spot Blueprints</vt:lpstr>
      <vt:lpstr>Attribute Based Instance Selection</vt:lpstr>
      <vt:lpstr>Graviton</vt:lpstr>
      <vt:lpstr>Broadest choice of processors</vt:lpstr>
      <vt:lpstr>AWS Graviton Processors</vt:lpstr>
      <vt:lpstr>Lower TCO with Graviton2-powered instances </vt:lpstr>
      <vt:lpstr>Announcing AWS Graviton3 and Amazon EC2 C7g instances</vt:lpstr>
      <vt:lpstr>AWS Graviton ease of adoption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Davi Garcia (davcgar)</cp:lastModifiedBy>
  <cp:revision>66</cp:revision>
  <dcterms:created xsi:type="dcterms:W3CDTF">2022-06-09T21:17:41Z</dcterms:created>
  <dcterms:modified xsi:type="dcterms:W3CDTF">2022-06-27T13:50:29Z</dcterms:modified>
</cp:coreProperties>
</file>